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861" r:id="rId2"/>
    <p:sldId id="1139" r:id="rId3"/>
    <p:sldId id="1140" r:id="rId4"/>
    <p:sldId id="1114" r:id="rId5"/>
    <p:sldId id="1142" r:id="rId6"/>
    <p:sldId id="1133" r:id="rId7"/>
    <p:sldId id="1144" r:id="rId8"/>
    <p:sldId id="1143" r:id="rId9"/>
    <p:sldId id="1145" r:id="rId10"/>
    <p:sldId id="1141" r:id="rId11"/>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116" autoAdjust="0"/>
    <p:restoredTop sz="82384" autoAdjust="0"/>
  </p:normalViewPr>
  <p:slideViewPr>
    <p:cSldViewPr>
      <p:cViewPr varScale="1">
        <p:scale>
          <a:sx n="194" d="100"/>
          <a:sy n="194" d="100"/>
        </p:scale>
        <p:origin x="376" y="192"/>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12/3/21</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2812184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34407071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12662237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14857282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42880753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21442883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20915437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8797958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32614952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Colossians 3:9-17</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(Part A)</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251520" y="0"/>
            <a:ext cx="8892480" cy="400110"/>
          </a:xfrm>
          <a:prstGeom prst="rect">
            <a:avLst/>
          </a:prstGeom>
          <a:noFill/>
          <a:ln>
            <a:noFill/>
          </a:ln>
        </p:spPr>
        <p:txBody>
          <a:bodyPr wrap="square" rtlCol="0">
            <a:spAutoFit/>
          </a:bodyPr>
          <a:lstStyle/>
          <a:p>
            <a:pPr marL="317500" indent="-317500"/>
            <a:r>
              <a:rPr lang="en-AU" sz="2000" b="1" dirty="0">
                <a:solidFill>
                  <a:srgbClr val="FFFF00"/>
                </a:solidFill>
                <a:latin typeface="Times New Roman" panose="02020603050405020304" pitchFamily="18" charset="0"/>
                <a:cs typeface="Times New Roman" panose="02020603050405020304" pitchFamily="18" charset="0"/>
              </a:rPr>
              <a:t>The Kingdom of God</a:t>
            </a:r>
            <a:r>
              <a:rPr lang="en-AU" sz="2000" dirty="0">
                <a:solidFill>
                  <a:srgbClr val="FFFF00"/>
                </a:solidFill>
                <a:latin typeface="Times New Roman" panose="02020603050405020304" pitchFamily="18" charset="0"/>
                <a:cs typeface="Times New Roman" panose="02020603050405020304" pitchFamily="18" charset="0"/>
              </a:rPr>
              <a:t> – ‘Now’, but ‘not yet’</a:t>
            </a:r>
            <a:endParaRPr lang="en-AU" b="1" dirty="0">
              <a:solidFill>
                <a:srgbClr val="FFFF00"/>
              </a:solidFill>
              <a:latin typeface="Times New Roman" panose="02020603050405020304" pitchFamily="18" charset="0"/>
              <a:cs typeface="Times New Roman" panose="02020603050405020304" pitchFamily="18" charset="0"/>
            </a:endParaRPr>
          </a:p>
        </p:txBody>
      </p:sp>
      <p:sp>
        <p:nvSpPr>
          <p:cNvPr id="26" name="TextBox 25">
            <a:extLst>
              <a:ext uri="{FF2B5EF4-FFF2-40B4-BE49-F238E27FC236}">
                <a16:creationId xmlns:a16="http://schemas.microsoft.com/office/drawing/2014/main" id="{8B526A36-4FE4-9E42-B5D8-6B760C4D7C4F}"/>
              </a:ext>
            </a:extLst>
          </p:cNvPr>
          <p:cNvSpPr txBox="1"/>
          <p:nvPr/>
        </p:nvSpPr>
        <p:spPr>
          <a:xfrm>
            <a:off x="8473" y="265212"/>
            <a:ext cx="9139505"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But the kingdom begins now (in the worshipping community of Christ {the church})</a:t>
            </a:r>
          </a:p>
        </p:txBody>
      </p:sp>
      <p:sp>
        <p:nvSpPr>
          <p:cNvPr id="14" name="TextBox 13">
            <a:extLst>
              <a:ext uri="{FF2B5EF4-FFF2-40B4-BE49-F238E27FC236}">
                <a16:creationId xmlns:a16="http://schemas.microsoft.com/office/drawing/2014/main" id="{D9C15782-F39F-8F4A-9481-52C5E9EAC222}"/>
              </a:ext>
            </a:extLst>
          </p:cNvPr>
          <p:cNvSpPr txBox="1"/>
          <p:nvPr/>
        </p:nvSpPr>
        <p:spPr>
          <a:xfrm>
            <a:off x="6578" y="573725"/>
            <a:ext cx="8892480"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The Church is a community which has taken off our old self &amp; put on Christ</a:t>
            </a:r>
            <a:endParaRPr lang="en-AU" b="1" dirty="0">
              <a:solidFill>
                <a:srgbClr val="FFFF00"/>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DDF34E61-96F7-C547-94A5-C993A8AC581D}"/>
              </a:ext>
            </a:extLst>
          </p:cNvPr>
          <p:cNvSpPr txBox="1"/>
          <p:nvPr/>
        </p:nvSpPr>
        <p:spPr>
          <a:xfrm>
            <a:off x="0" y="808159"/>
            <a:ext cx="9139505"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Stop thinking individually.  Christ is Chosen;  Holy;  beloved.  As is the church (Christ is in us)</a:t>
            </a:r>
          </a:p>
        </p:txBody>
      </p:sp>
      <p:sp>
        <p:nvSpPr>
          <p:cNvPr id="17" name="TextBox 16">
            <a:extLst>
              <a:ext uri="{FF2B5EF4-FFF2-40B4-BE49-F238E27FC236}">
                <a16:creationId xmlns:a16="http://schemas.microsoft.com/office/drawing/2014/main" id="{B1AA7A7D-590F-3943-B3DD-08482989F434}"/>
              </a:ext>
            </a:extLst>
          </p:cNvPr>
          <p:cNvSpPr txBox="1"/>
          <p:nvPr/>
        </p:nvSpPr>
        <p:spPr>
          <a:xfrm>
            <a:off x="-13902" y="1039166"/>
            <a:ext cx="5220072"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A gut-wrenching compassion for those who hurt</a:t>
            </a:r>
          </a:p>
        </p:txBody>
      </p:sp>
      <p:sp>
        <p:nvSpPr>
          <p:cNvPr id="18" name="TextBox 17">
            <a:extLst>
              <a:ext uri="{FF2B5EF4-FFF2-40B4-BE49-F238E27FC236}">
                <a16:creationId xmlns:a16="http://schemas.microsoft.com/office/drawing/2014/main" id="{C44A7EA4-6537-C04E-8A9D-2E72F4936B32}"/>
              </a:ext>
            </a:extLst>
          </p:cNvPr>
          <p:cNvSpPr txBox="1"/>
          <p:nvPr/>
        </p:nvSpPr>
        <p:spPr>
          <a:xfrm>
            <a:off x="4860032" y="-5031"/>
            <a:ext cx="4445470"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comes in all its fullness when Jesus returns</a:t>
            </a:r>
          </a:p>
        </p:txBody>
      </p:sp>
      <p:sp>
        <p:nvSpPr>
          <p:cNvPr id="19" name="TextBox 18">
            <a:extLst>
              <a:ext uri="{FF2B5EF4-FFF2-40B4-BE49-F238E27FC236}">
                <a16:creationId xmlns:a16="http://schemas.microsoft.com/office/drawing/2014/main" id="{2FA30F29-A4ED-2740-9022-4D651984051C}"/>
              </a:ext>
            </a:extLst>
          </p:cNvPr>
          <p:cNvSpPr txBox="1"/>
          <p:nvPr/>
        </p:nvSpPr>
        <p:spPr>
          <a:xfrm>
            <a:off x="469282" y="1321231"/>
            <a:ext cx="6840760"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deep sensitivity to the needs and emotions of others</a:t>
            </a:r>
          </a:p>
        </p:txBody>
      </p:sp>
      <p:sp>
        <p:nvSpPr>
          <p:cNvPr id="20" name="TextBox 19">
            <a:extLst>
              <a:ext uri="{FF2B5EF4-FFF2-40B4-BE49-F238E27FC236}">
                <a16:creationId xmlns:a16="http://schemas.microsoft.com/office/drawing/2014/main" id="{E5B3F5A0-88C6-4147-B4E9-8ABCC7AB4962}"/>
              </a:ext>
            </a:extLst>
          </p:cNvPr>
          <p:cNvSpPr txBox="1"/>
          <p:nvPr/>
        </p:nvSpPr>
        <p:spPr>
          <a:xfrm>
            <a:off x="14894" y="1563961"/>
            <a:ext cx="1318483"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Kindness</a:t>
            </a:r>
          </a:p>
        </p:txBody>
      </p:sp>
      <p:sp>
        <p:nvSpPr>
          <p:cNvPr id="21" name="TextBox 20">
            <a:extLst>
              <a:ext uri="{FF2B5EF4-FFF2-40B4-BE49-F238E27FC236}">
                <a16:creationId xmlns:a16="http://schemas.microsoft.com/office/drawing/2014/main" id="{2024E74A-B4CD-BB45-A3A4-5FDDB6BD58FC}"/>
              </a:ext>
            </a:extLst>
          </p:cNvPr>
          <p:cNvSpPr txBox="1"/>
          <p:nvPr/>
        </p:nvSpPr>
        <p:spPr>
          <a:xfrm>
            <a:off x="1034175" y="1584598"/>
            <a:ext cx="6840760"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a mask of kindness over the true self, but genuine kindness</a:t>
            </a:r>
          </a:p>
        </p:txBody>
      </p:sp>
      <p:sp>
        <p:nvSpPr>
          <p:cNvPr id="24" name="TextBox 23">
            <a:extLst>
              <a:ext uri="{FF2B5EF4-FFF2-40B4-BE49-F238E27FC236}">
                <a16:creationId xmlns:a16="http://schemas.microsoft.com/office/drawing/2014/main" id="{FE410971-995F-3140-8135-BF23F1225856}"/>
              </a:ext>
            </a:extLst>
          </p:cNvPr>
          <p:cNvSpPr txBox="1"/>
          <p:nvPr/>
        </p:nvSpPr>
        <p:spPr>
          <a:xfrm>
            <a:off x="8316" y="1873147"/>
            <a:ext cx="1181045"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Humility</a:t>
            </a:r>
          </a:p>
        </p:txBody>
      </p:sp>
      <p:sp>
        <p:nvSpPr>
          <p:cNvPr id="27" name="TextBox 26">
            <a:extLst>
              <a:ext uri="{FF2B5EF4-FFF2-40B4-BE49-F238E27FC236}">
                <a16:creationId xmlns:a16="http://schemas.microsoft.com/office/drawing/2014/main" id="{6F5E2183-CBE5-D346-B287-6F90F5B3C809}"/>
              </a:ext>
            </a:extLst>
          </p:cNvPr>
          <p:cNvSpPr txBox="1"/>
          <p:nvPr/>
        </p:nvSpPr>
        <p:spPr>
          <a:xfrm>
            <a:off x="1008728" y="1895435"/>
            <a:ext cx="8123851"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lowliness of mind – a sober judgment of ourselves – any goodness is Christ in us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Recognising others in the church are filled with Christ – we are no better</a:t>
            </a:r>
          </a:p>
        </p:txBody>
      </p:sp>
      <p:sp>
        <p:nvSpPr>
          <p:cNvPr id="28" name="TextBox 27">
            <a:extLst>
              <a:ext uri="{FF2B5EF4-FFF2-40B4-BE49-F238E27FC236}">
                <a16:creationId xmlns:a16="http://schemas.microsoft.com/office/drawing/2014/main" id="{FBA3BC1C-238E-924F-BD4D-043B1AC1D495}"/>
              </a:ext>
            </a:extLst>
          </p:cNvPr>
          <p:cNvSpPr txBox="1"/>
          <p:nvPr/>
        </p:nvSpPr>
        <p:spPr>
          <a:xfrm>
            <a:off x="1007862" y="2466106"/>
            <a:ext cx="6840760"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As a church, we don’t  “sell” or “market” ourselves</a:t>
            </a:r>
          </a:p>
        </p:txBody>
      </p:sp>
      <p:sp>
        <p:nvSpPr>
          <p:cNvPr id="29" name="TextBox 28">
            <a:extLst>
              <a:ext uri="{FF2B5EF4-FFF2-40B4-BE49-F238E27FC236}">
                <a16:creationId xmlns:a16="http://schemas.microsoft.com/office/drawing/2014/main" id="{7018AEED-41E6-3F41-BDF7-1B2EED473B1E}"/>
              </a:ext>
            </a:extLst>
          </p:cNvPr>
          <p:cNvSpPr txBox="1"/>
          <p:nvPr/>
        </p:nvSpPr>
        <p:spPr>
          <a:xfrm>
            <a:off x="8315" y="2708606"/>
            <a:ext cx="5220072"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Meekness / Gentleness / being considerate</a:t>
            </a:r>
          </a:p>
        </p:txBody>
      </p:sp>
      <p:sp>
        <p:nvSpPr>
          <p:cNvPr id="30" name="TextBox 29">
            <a:extLst>
              <a:ext uri="{FF2B5EF4-FFF2-40B4-BE49-F238E27FC236}">
                <a16:creationId xmlns:a16="http://schemas.microsoft.com/office/drawing/2014/main" id="{1071DF5C-76DF-9049-88E6-AD5B9E34ADCF}"/>
              </a:ext>
            </a:extLst>
          </p:cNvPr>
          <p:cNvSpPr txBox="1"/>
          <p:nvPr/>
        </p:nvSpPr>
        <p:spPr>
          <a:xfrm>
            <a:off x="4462907" y="2720071"/>
            <a:ext cx="2376264"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Power under control</a:t>
            </a:r>
          </a:p>
        </p:txBody>
      </p:sp>
      <p:sp>
        <p:nvSpPr>
          <p:cNvPr id="22" name="TextBox 21">
            <a:extLst>
              <a:ext uri="{FF2B5EF4-FFF2-40B4-BE49-F238E27FC236}">
                <a16:creationId xmlns:a16="http://schemas.microsoft.com/office/drawing/2014/main" id="{F4E0EB01-FCBE-3A43-BFD5-EBC14873E964}"/>
              </a:ext>
            </a:extLst>
          </p:cNvPr>
          <p:cNvSpPr txBox="1"/>
          <p:nvPr/>
        </p:nvSpPr>
        <p:spPr>
          <a:xfrm>
            <a:off x="21472" y="3030948"/>
            <a:ext cx="3845733"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Patience / bearing with one another</a:t>
            </a:r>
          </a:p>
        </p:txBody>
      </p:sp>
      <p:sp>
        <p:nvSpPr>
          <p:cNvPr id="23" name="TextBox 22">
            <a:extLst>
              <a:ext uri="{FF2B5EF4-FFF2-40B4-BE49-F238E27FC236}">
                <a16:creationId xmlns:a16="http://schemas.microsoft.com/office/drawing/2014/main" id="{6CE1943C-F374-0E4C-A990-F9E42EA5095B}"/>
              </a:ext>
            </a:extLst>
          </p:cNvPr>
          <p:cNvSpPr txBox="1"/>
          <p:nvPr/>
        </p:nvSpPr>
        <p:spPr>
          <a:xfrm>
            <a:off x="3687185" y="3042413"/>
            <a:ext cx="5445394"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With some, Extra Grace is Required</a:t>
            </a:r>
          </a:p>
        </p:txBody>
      </p:sp>
      <p:sp>
        <p:nvSpPr>
          <p:cNvPr id="25" name="TextBox 24">
            <a:extLst>
              <a:ext uri="{FF2B5EF4-FFF2-40B4-BE49-F238E27FC236}">
                <a16:creationId xmlns:a16="http://schemas.microsoft.com/office/drawing/2014/main" id="{E3387722-6943-ED43-AF5D-C1DFBCFFCCB9}"/>
              </a:ext>
            </a:extLst>
          </p:cNvPr>
          <p:cNvSpPr txBox="1"/>
          <p:nvPr/>
        </p:nvSpPr>
        <p:spPr>
          <a:xfrm>
            <a:off x="292721" y="3371333"/>
            <a:ext cx="8866563"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Christ is in all, and so we bear with one another.</a:t>
            </a:r>
          </a:p>
        </p:txBody>
      </p:sp>
      <p:sp>
        <p:nvSpPr>
          <p:cNvPr id="31" name="TextBox 30">
            <a:extLst>
              <a:ext uri="{FF2B5EF4-FFF2-40B4-BE49-F238E27FC236}">
                <a16:creationId xmlns:a16="http://schemas.microsoft.com/office/drawing/2014/main" id="{2CACB701-B6D0-C045-9AB1-87B266F8D93D}"/>
              </a:ext>
            </a:extLst>
          </p:cNvPr>
          <p:cNvSpPr txBox="1"/>
          <p:nvPr/>
        </p:nvSpPr>
        <p:spPr>
          <a:xfrm>
            <a:off x="21472" y="3609848"/>
            <a:ext cx="1613485"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Forgiveness</a:t>
            </a:r>
          </a:p>
        </p:txBody>
      </p:sp>
      <p:sp>
        <p:nvSpPr>
          <p:cNvPr id="32" name="TextBox 31">
            <a:extLst>
              <a:ext uri="{FF2B5EF4-FFF2-40B4-BE49-F238E27FC236}">
                <a16:creationId xmlns:a16="http://schemas.microsoft.com/office/drawing/2014/main" id="{93C615D5-4383-0E46-A758-1052C93522C2}"/>
              </a:ext>
            </a:extLst>
          </p:cNvPr>
          <p:cNvSpPr txBox="1"/>
          <p:nvPr/>
        </p:nvSpPr>
        <p:spPr>
          <a:xfrm>
            <a:off x="1437367" y="3654206"/>
            <a:ext cx="7695212"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As Christ has forgiven us, We MUST forgive.  Christ in us, compels to forgive</a:t>
            </a:r>
          </a:p>
        </p:txBody>
      </p:sp>
      <p:sp>
        <p:nvSpPr>
          <p:cNvPr id="33" name="TextBox 32">
            <a:extLst>
              <a:ext uri="{FF2B5EF4-FFF2-40B4-BE49-F238E27FC236}">
                <a16:creationId xmlns:a16="http://schemas.microsoft.com/office/drawing/2014/main" id="{ABA20EA0-A95B-124F-8737-1DBF36EC7D29}"/>
              </a:ext>
            </a:extLst>
          </p:cNvPr>
          <p:cNvSpPr txBox="1"/>
          <p:nvPr/>
        </p:nvSpPr>
        <p:spPr>
          <a:xfrm>
            <a:off x="21472" y="3953869"/>
            <a:ext cx="832511"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Love</a:t>
            </a:r>
          </a:p>
        </p:txBody>
      </p:sp>
      <p:sp>
        <p:nvSpPr>
          <p:cNvPr id="34" name="TextBox 33">
            <a:extLst>
              <a:ext uri="{FF2B5EF4-FFF2-40B4-BE49-F238E27FC236}">
                <a16:creationId xmlns:a16="http://schemas.microsoft.com/office/drawing/2014/main" id="{54BA5098-4124-4748-9E66-56DFEE0FDFB3}"/>
              </a:ext>
            </a:extLst>
          </p:cNvPr>
          <p:cNvSpPr txBox="1"/>
          <p:nvPr/>
        </p:nvSpPr>
        <p:spPr>
          <a:xfrm>
            <a:off x="641700" y="3967449"/>
            <a:ext cx="7695212"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These things are an expression of the Love of Christ.  Not forced.  Not pretend.</a:t>
            </a:r>
          </a:p>
        </p:txBody>
      </p:sp>
      <p:sp>
        <p:nvSpPr>
          <p:cNvPr id="35" name="Rectangle 34">
            <a:extLst>
              <a:ext uri="{FF2B5EF4-FFF2-40B4-BE49-F238E27FC236}">
                <a16:creationId xmlns:a16="http://schemas.microsoft.com/office/drawing/2014/main" id="{A7382B3A-3E88-B144-8478-192358E3B78E}"/>
              </a:ext>
            </a:extLst>
          </p:cNvPr>
          <p:cNvSpPr/>
          <p:nvPr/>
        </p:nvSpPr>
        <p:spPr>
          <a:xfrm>
            <a:off x="1157019" y="4302352"/>
            <a:ext cx="6521143" cy="707694"/>
          </a:xfrm>
          <a:prstGeom prst="rect">
            <a:avLst/>
          </a:prstGeom>
          <a:solidFill>
            <a:schemeClr val="bg1"/>
          </a:solidFill>
        </p:spPr>
        <p:txBody>
          <a:bodyPr wrap="square">
            <a:spAutoFit/>
          </a:bodyPr>
          <a:lstStyle/>
          <a:p>
            <a:pPr>
              <a:lnSpc>
                <a:spcPct val="115000"/>
              </a:lnSpc>
              <a:spcAft>
                <a:spcPts val="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15 </a:t>
            </a:r>
            <a:r>
              <a:rPr lang="en-AU" dirty="0">
                <a:latin typeface="Comic Sans MS" panose="030F0902030302020204" pitchFamily="66" charset="0"/>
                <a:ea typeface="Times New Roman" panose="02020603050405020304" pitchFamily="18" charset="0"/>
                <a:cs typeface="Times New Roman" panose="02020603050405020304" pitchFamily="18" charset="0"/>
              </a:rPr>
              <a:t>And let the peace of Christ rule in your hearts, to which indeed you were called in one body.  And be thankful.</a:t>
            </a:r>
            <a:r>
              <a:rPr lang="en-AU" sz="1600" dirty="0"/>
              <a:t> </a:t>
            </a:r>
            <a:endParaRPr lang="en-AU" sz="1700" u="sng" dirty="0">
              <a:latin typeface="Comic Sans MS" panose="030F0902030302020204" pitchFamily="66" charset="0"/>
              <a:ea typeface="Times New Roman" panose="02020603050405020304" pitchFamily="18" charset="0"/>
            </a:endParaRPr>
          </a:p>
        </p:txBody>
      </p:sp>
      <p:sp>
        <p:nvSpPr>
          <p:cNvPr id="36" name="TextBox 35">
            <a:extLst>
              <a:ext uri="{FF2B5EF4-FFF2-40B4-BE49-F238E27FC236}">
                <a16:creationId xmlns:a16="http://schemas.microsoft.com/office/drawing/2014/main" id="{460C3970-06F9-0A47-85B9-F8542899986B}"/>
              </a:ext>
            </a:extLst>
          </p:cNvPr>
          <p:cNvSpPr txBox="1"/>
          <p:nvPr/>
        </p:nvSpPr>
        <p:spPr>
          <a:xfrm>
            <a:off x="8315" y="5045887"/>
            <a:ext cx="9124264" cy="707886"/>
          </a:xfrm>
          <a:prstGeom prst="rect">
            <a:avLst/>
          </a:prstGeom>
          <a:noFill/>
          <a:ln>
            <a:noFill/>
          </a:ln>
        </p:spPr>
        <p:txBody>
          <a:bodyPr wrap="square" rtlCol="0">
            <a:spAutoFit/>
          </a:bodyPr>
          <a:lstStyle/>
          <a:p>
            <a:pPr marL="6350" indent="-6350"/>
            <a:r>
              <a:rPr lang="en-AU" sz="2000" dirty="0">
                <a:solidFill>
                  <a:srgbClr val="FFFF00"/>
                </a:solidFill>
                <a:latin typeface="Times New Roman" panose="02020603050405020304" pitchFamily="18" charset="0"/>
                <a:cs typeface="Times New Roman" panose="02020603050405020304" pitchFamily="18" charset="0"/>
              </a:rPr>
              <a:t>The Peace of Christ isn’t achieved by avoiding other Christians.  </a:t>
            </a:r>
            <a:br>
              <a:rPr lang="en-AU" sz="2000" dirty="0">
                <a:solidFill>
                  <a:srgbClr val="FFFF00"/>
                </a:solidFill>
                <a:latin typeface="Times New Roman" panose="02020603050405020304" pitchFamily="18" charset="0"/>
                <a:cs typeface="Times New Roman" panose="02020603050405020304" pitchFamily="18" charset="0"/>
              </a:rPr>
            </a:br>
            <a:r>
              <a:rPr lang="en-AU" sz="2000" dirty="0">
                <a:solidFill>
                  <a:srgbClr val="FFFF00"/>
                </a:solidFill>
                <a:latin typeface="Times New Roman" panose="02020603050405020304" pitchFamily="18" charset="0"/>
                <a:cs typeface="Times New Roman" panose="02020603050405020304" pitchFamily="18" charset="0"/>
              </a:rPr>
              <a:t>We let the Peace of Christ rule in our hearts.</a:t>
            </a:r>
          </a:p>
        </p:txBody>
      </p:sp>
    </p:spTree>
    <p:extLst>
      <p:ext uri="{BB962C8B-B14F-4D97-AF65-F5344CB8AC3E}">
        <p14:creationId xmlns:p14="http://schemas.microsoft.com/office/powerpoint/2010/main" val="1149137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10400" y="0"/>
            <a:ext cx="9144000" cy="2901820"/>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9 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Do not lie to one another, seeing that you have put off the old self with its practices </a:t>
            </a:r>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10 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and have put on the new self, which is being renewed in knowledge after the image of its creator.  </a:t>
            </a:r>
            <a:r>
              <a:rPr lang="en-AU" sz="2800" b="1"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11 </a:t>
            </a:r>
            <a:r>
              <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Here there is not Greek and Jew, circumcised and uncircumcised, barbarian, Scythian, slave, free;  but Christ is all, and in all.</a:t>
            </a:r>
            <a:r>
              <a:rPr lang="en-AU" sz="2800" dirty="0">
                <a:solidFill>
                  <a:schemeClr val="bg1"/>
                </a:solidFill>
                <a:latin typeface="Times New Roman" panose="02020603050405020304" pitchFamily="18" charset="0"/>
                <a:cs typeface="Times New Roman" panose="02020603050405020304" pitchFamily="18" charset="0"/>
              </a:rPr>
              <a:t> </a:t>
            </a:r>
            <a:endPar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7036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5012526"/>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pPr>
            <a:r>
              <a:rPr lang="en-AU" sz="2800" b="1" baseline="30000" dirty="0">
                <a:solidFill>
                  <a:schemeClr val="bg1"/>
                </a:solidFill>
                <a:latin typeface="Comic Sans MS" panose="030F0902030302020204" pitchFamily="66" charset="0"/>
                <a:ea typeface="Times New Roman" panose="02020603050405020304" pitchFamily="18" charset="0"/>
                <a:cs typeface="Times New Roman" panose="02020603050405020304" pitchFamily="18" charset="0"/>
              </a:rPr>
              <a:t>12 </a:t>
            </a:r>
            <a:r>
              <a:rPr lang="en-AU" sz="2800" dirty="0">
                <a:solidFill>
                  <a:schemeClr val="bg1"/>
                </a:solidFill>
                <a:latin typeface="Comic Sans MS" panose="030F0902030302020204" pitchFamily="66" charset="0"/>
                <a:ea typeface="Times New Roman" panose="02020603050405020304" pitchFamily="18" charset="0"/>
                <a:cs typeface="Times New Roman" panose="02020603050405020304" pitchFamily="18" charset="0"/>
              </a:rPr>
              <a:t>Put on then, as God’s chosen ones, holy and beloved, compassionate hearts, kindness, humility, meekness, and patience, </a:t>
            </a:r>
            <a:r>
              <a:rPr lang="en-AU" sz="2800" b="1" baseline="30000" dirty="0">
                <a:solidFill>
                  <a:schemeClr val="bg1"/>
                </a:solidFill>
                <a:latin typeface="Comic Sans MS" panose="030F0902030302020204" pitchFamily="66" charset="0"/>
                <a:ea typeface="Times New Roman" panose="02020603050405020304" pitchFamily="18" charset="0"/>
                <a:cs typeface="Times New Roman" panose="02020603050405020304" pitchFamily="18" charset="0"/>
              </a:rPr>
              <a:t>13 </a:t>
            </a:r>
            <a:r>
              <a:rPr lang="en-AU" sz="2800" dirty="0">
                <a:solidFill>
                  <a:schemeClr val="bg1"/>
                </a:solidFill>
                <a:latin typeface="Comic Sans MS" panose="030F0902030302020204" pitchFamily="66" charset="0"/>
                <a:ea typeface="Times New Roman" panose="02020603050405020304" pitchFamily="18" charset="0"/>
                <a:cs typeface="Times New Roman" panose="02020603050405020304" pitchFamily="18" charset="0"/>
              </a:rPr>
              <a:t>bearing with one another and, if one has a complaint against another, forgiving each other; as the Lord has forgiven you, so you also must forgive.  </a:t>
            </a:r>
            <a:r>
              <a:rPr lang="en-AU" sz="2800" b="1" baseline="30000" dirty="0">
                <a:solidFill>
                  <a:schemeClr val="bg1"/>
                </a:solidFill>
                <a:latin typeface="Comic Sans MS" panose="030F0902030302020204" pitchFamily="66" charset="0"/>
                <a:ea typeface="Times New Roman" panose="02020603050405020304" pitchFamily="18" charset="0"/>
                <a:cs typeface="Times New Roman" panose="02020603050405020304" pitchFamily="18" charset="0"/>
              </a:rPr>
              <a:t>14 </a:t>
            </a:r>
            <a:r>
              <a:rPr lang="en-AU" sz="2800" dirty="0">
                <a:solidFill>
                  <a:schemeClr val="bg1"/>
                </a:solidFill>
                <a:latin typeface="Comic Sans MS" panose="030F0902030302020204" pitchFamily="66" charset="0"/>
                <a:ea typeface="Times New Roman" panose="02020603050405020304" pitchFamily="18" charset="0"/>
                <a:cs typeface="Times New Roman" panose="02020603050405020304" pitchFamily="18" charset="0"/>
              </a:rPr>
              <a:t>And above all these put on love, which binds everything together in perfect harmony.  </a:t>
            </a:r>
            <a:r>
              <a:rPr lang="en-AU" sz="2800" b="1" baseline="30000" dirty="0">
                <a:solidFill>
                  <a:schemeClr val="bg1"/>
                </a:solidFill>
                <a:latin typeface="Comic Sans MS" panose="030F0902030302020204" pitchFamily="66" charset="0"/>
                <a:ea typeface="Times New Roman" panose="02020603050405020304" pitchFamily="18" charset="0"/>
                <a:cs typeface="Times New Roman" panose="02020603050405020304" pitchFamily="18" charset="0"/>
              </a:rPr>
              <a:t>15 </a:t>
            </a:r>
            <a:r>
              <a:rPr lang="en-AU" sz="2800" dirty="0">
                <a:solidFill>
                  <a:schemeClr val="bg1"/>
                </a:solidFill>
                <a:latin typeface="Comic Sans MS" panose="030F0902030302020204" pitchFamily="66" charset="0"/>
                <a:ea typeface="Times New Roman" panose="02020603050405020304" pitchFamily="18" charset="0"/>
                <a:cs typeface="Times New Roman" panose="02020603050405020304" pitchFamily="18" charset="0"/>
              </a:rPr>
              <a:t>And let the peace of Christ rule in your hearts, to which indeed you were called in one body.  And be thankful.  </a:t>
            </a:r>
            <a:endPar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0095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3525452"/>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pPr>
            <a:r>
              <a:rPr lang="en-AU" sz="2800" b="1" baseline="30000" dirty="0">
                <a:solidFill>
                  <a:schemeClr val="bg1"/>
                </a:solidFill>
                <a:latin typeface="Comic Sans MS" panose="030F0902030302020204" pitchFamily="66" charset="0"/>
                <a:ea typeface="Times New Roman" panose="02020603050405020304" pitchFamily="18" charset="0"/>
                <a:cs typeface="Times New Roman" panose="02020603050405020304" pitchFamily="18" charset="0"/>
              </a:rPr>
              <a:t>16 </a:t>
            </a:r>
            <a:r>
              <a:rPr lang="en-AU" sz="2800" dirty="0">
                <a:solidFill>
                  <a:schemeClr val="bg1"/>
                </a:solidFill>
                <a:latin typeface="Comic Sans MS" panose="030F0902030302020204" pitchFamily="66" charset="0"/>
                <a:ea typeface="Times New Roman" panose="02020603050405020304" pitchFamily="18" charset="0"/>
                <a:cs typeface="Times New Roman" panose="02020603050405020304" pitchFamily="18" charset="0"/>
              </a:rPr>
              <a:t>Let the word of Christ dwell in you richly, teaching and admonishing one another in all wisdom, singing psalms and hymns and spiritual songs, with thankfulness in your hearts to God.  </a:t>
            </a:r>
            <a:r>
              <a:rPr lang="en-AU" sz="2800" b="1" baseline="30000" dirty="0">
                <a:solidFill>
                  <a:schemeClr val="bg1"/>
                </a:solidFill>
                <a:latin typeface="Comic Sans MS" panose="030F0902030302020204" pitchFamily="66" charset="0"/>
                <a:ea typeface="Times New Roman" panose="02020603050405020304" pitchFamily="18" charset="0"/>
                <a:cs typeface="Times New Roman" panose="02020603050405020304" pitchFamily="18" charset="0"/>
              </a:rPr>
              <a:t>17 </a:t>
            </a:r>
            <a:r>
              <a:rPr lang="en-AU" sz="2800" dirty="0">
                <a:solidFill>
                  <a:schemeClr val="bg1"/>
                </a:solidFill>
                <a:latin typeface="Comic Sans MS" panose="030F0902030302020204" pitchFamily="66" charset="0"/>
                <a:ea typeface="Times New Roman" panose="02020603050405020304" pitchFamily="18" charset="0"/>
                <a:cs typeface="Times New Roman" panose="02020603050405020304" pitchFamily="18" charset="0"/>
              </a:rPr>
              <a:t>And whatever you do, in word or deed, do everything in the name of the Lord Jesus, giving thanks to God the Father through him.</a:t>
            </a:r>
            <a:r>
              <a:rPr lang="en-AU" sz="2800" dirty="0">
                <a:solidFill>
                  <a:schemeClr val="bg1"/>
                </a:solidFill>
              </a:rPr>
              <a:t> </a:t>
            </a:r>
            <a:endParaRPr lang="en-AU"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39969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251520" y="0"/>
            <a:ext cx="8892480" cy="400110"/>
          </a:xfrm>
          <a:prstGeom prst="rect">
            <a:avLst/>
          </a:prstGeom>
          <a:noFill/>
          <a:ln>
            <a:noFill/>
          </a:ln>
        </p:spPr>
        <p:txBody>
          <a:bodyPr wrap="square" rtlCol="0">
            <a:spAutoFit/>
          </a:bodyPr>
          <a:lstStyle/>
          <a:p>
            <a:pPr marL="317500" indent="-317500"/>
            <a:r>
              <a:rPr lang="en-AU" sz="2000" b="1" dirty="0">
                <a:solidFill>
                  <a:srgbClr val="FFFF00"/>
                </a:solidFill>
                <a:latin typeface="Times New Roman" panose="02020603050405020304" pitchFamily="18" charset="0"/>
                <a:cs typeface="Times New Roman" panose="02020603050405020304" pitchFamily="18" charset="0"/>
              </a:rPr>
              <a:t>The Kingdom of God</a:t>
            </a:r>
            <a:r>
              <a:rPr lang="en-AU" sz="2000" dirty="0">
                <a:solidFill>
                  <a:srgbClr val="FFFF00"/>
                </a:solidFill>
                <a:latin typeface="Times New Roman" panose="02020603050405020304" pitchFamily="18" charset="0"/>
                <a:cs typeface="Times New Roman" panose="02020603050405020304" pitchFamily="18" charset="0"/>
              </a:rPr>
              <a:t> – ‘Now’, but ‘not yet’</a:t>
            </a:r>
            <a:endParaRPr lang="en-AU" b="1" dirty="0">
              <a:solidFill>
                <a:srgbClr val="FFFF00"/>
              </a:solidFill>
              <a:latin typeface="Times New Roman" panose="02020603050405020304" pitchFamily="18" charset="0"/>
              <a:cs typeface="Times New Roman" panose="02020603050405020304" pitchFamily="18" charset="0"/>
            </a:endParaRPr>
          </a:p>
        </p:txBody>
      </p:sp>
      <p:sp>
        <p:nvSpPr>
          <p:cNvPr id="26" name="TextBox 25">
            <a:extLst>
              <a:ext uri="{FF2B5EF4-FFF2-40B4-BE49-F238E27FC236}">
                <a16:creationId xmlns:a16="http://schemas.microsoft.com/office/drawing/2014/main" id="{8B526A36-4FE4-9E42-B5D8-6B760C4D7C4F}"/>
              </a:ext>
            </a:extLst>
          </p:cNvPr>
          <p:cNvSpPr txBox="1"/>
          <p:nvPr/>
        </p:nvSpPr>
        <p:spPr>
          <a:xfrm>
            <a:off x="8473" y="265212"/>
            <a:ext cx="9139505"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kingdom begins now (in the worshipping community of Christ {the church})</a:t>
            </a:r>
          </a:p>
        </p:txBody>
      </p:sp>
      <p:sp>
        <p:nvSpPr>
          <p:cNvPr id="14" name="TextBox 13">
            <a:extLst>
              <a:ext uri="{FF2B5EF4-FFF2-40B4-BE49-F238E27FC236}">
                <a16:creationId xmlns:a16="http://schemas.microsoft.com/office/drawing/2014/main" id="{D9C15782-F39F-8F4A-9481-52C5E9EAC222}"/>
              </a:ext>
            </a:extLst>
          </p:cNvPr>
          <p:cNvSpPr txBox="1"/>
          <p:nvPr/>
        </p:nvSpPr>
        <p:spPr>
          <a:xfrm>
            <a:off x="6578" y="573725"/>
            <a:ext cx="8892480"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The Church is a community which has taken off our old self &amp; put on Christ</a:t>
            </a:r>
            <a:endParaRPr lang="en-AU" b="1" dirty="0">
              <a:solidFill>
                <a:srgbClr val="FFFF00"/>
              </a:solidFill>
              <a:latin typeface="Times New Roman" panose="02020603050405020304" pitchFamily="18" charset="0"/>
              <a:cs typeface="Times New Roman" panose="02020603050405020304" pitchFamily="18" charset="0"/>
            </a:endParaRPr>
          </a:p>
        </p:txBody>
      </p:sp>
      <p:sp>
        <p:nvSpPr>
          <p:cNvPr id="15" name="Rectangle 14">
            <a:extLst>
              <a:ext uri="{FF2B5EF4-FFF2-40B4-BE49-F238E27FC236}">
                <a16:creationId xmlns:a16="http://schemas.microsoft.com/office/drawing/2014/main" id="{CB51C3B7-1FF6-8948-AFAF-7C5C3E080832}"/>
              </a:ext>
            </a:extLst>
          </p:cNvPr>
          <p:cNvSpPr/>
          <p:nvPr/>
        </p:nvSpPr>
        <p:spPr>
          <a:xfrm>
            <a:off x="1251513" y="941334"/>
            <a:ext cx="7596336" cy="1343701"/>
          </a:xfrm>
          <a:prstGeom prst="rect">
            <a:avLst/>
          </a:prstGeom>
          <a:solidFill>
            <a:schemeClr val="bg1"/>
          </a:solidFill>
        </p:spPr>
        <p:txBody>
          <a:bodyPr wrap="square">
            <a:spAutoFit/>
          </a:bodyPr>
          <a:lstStyle/>
          <a:p>
            <a:pPr>
              <a:lnSpc>
                <a:spcPct val="115000"/>
              </a:lnSpc>
              <a:spcAft>
                <a:spcPts val="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12 </a:t>
            </a:r>
            <a:r>
              <a:rPr lang="en-AU" dirty="0">
                <a:latin typeface="Comic Sans MS" panose="030F0902030302020204" pitchFamily="66" charset="0"/>
                <a:ea typeface="Times New Roman" panose="02020603050405020304" pitchFamily="18" charset="0"/>
                <a:cs typeface="Times New Roman" panose="02020603050405020304" pitchFamily="18" charset="0"/>
              </a:rPr>
              <a:t>Put on then, as God’s chosen ones, holy and beloved, compassionate hearts, kindness, humility, meekness, and patience,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13 </a:t>
            </a:r>
            <a:r>
              <a:rPr lang="en-AU" dirty="0">
                <a:latin typeface="Comic Sans MS" panose="030F0902030302020204" pitchFamily="66" charset="0"/>
                <a:ea typeface="Times New Roman" panose="02020603050405020304" pitchFamily="18" charset="0"/>
                <a:cs typeface="Times New Roman" panose="02020603050405020304" pitchFamily="18" charset="0"/>
              </a:rPr>
              <a:t>bearing with one another and, if one has a complaint against another, forgiving each other; as the Lord has forgiven you, so you also must forgive.</a:t>
            </a:r>
            <a:r>
              <a:rPr lang="en-AU" dirty="0"/>
              <a:t> </a:t>
            </a:r>
            <a:endParaRPr lang="en-AU" u="sng" dirty="0">
              <a:latin typeface="Comic Sans MS" panose="030F0902030302020204" pitchFamily="66" charset="0"/>
              <a:ea typeface="Times New Roman" panose="02020603050405020304" pitchFamily="18" charset="0"/>
            </a:endParaRPr>
          </a:p>
        </p:txBody>
      </p:sp>
      <p:sp>
        <p:nvSpPr>
          <p:cNvPr id="16" name="TextBox 15">
            <a:extLst>
              <a:ext uri="{FF2B5EF4-FFF2-40B4-BE49-F238E27FC236}">
                <a16:creationId xmlns:a16="http://schemas.microsoft.com/office/drawing/2014/main" id="{DDF34E61-96F7-C547-94A5-C993A8AC581D}"/>
              </a:ext>
            </a:extLst>
          </p:cNvPr>
          <p:cNvSpPr txBox="1"/>
          <p:nvPr/>
        </p:nvSpPr>
        <p:spPr>
          <a:xfrm>
            <a:off x="354" y="2266453"/>
            <a:ext cx="9139505" cy="923330"/>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Stop thinking individually.  We as a church are chosen;  holy;  beloved</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Telling me more about others than about me.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Christ is Chosen;  Holy;  beloved.  As is the church, because Christ is in us.</a:t>
            </a:r>
          </a:p>
        </p:txBody>
      </p:sp>
      <p:sp>
        <p:nvSpPr>
          <p:cNvPr id="17" name="TextBox 16">
            <a:extLst>
              <a:ext uri="{FF2B5EF4-FFF2-40B4-BE49-F238E27FC236}">
                <a16:creationId xmlns:a16="http://schemas.microsoft.com/office/drawing/2014/main" id="{B1AA7A7D-590F-3943-B3DD-08482989F434}"/>
              </a:ext>
            </a:extLst>
          </p:cNvPr>
          <p:cNvSpPr txBox="1"/>
          <p:nvPr/>
        </p:nvSpPr>
        <p:spPr>
          <a:xfrm>
            <a:off x="0" y="3073524"/>
            <a:ext cx="5220072"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A gut-wrenching compassion for those who hurt</a:t>
            </a:r>
          </a:p>
        </p:txBody>
      </p:sp>
      <p:sp>
        <p:nvSpPr>
          <p:cNvPr id="19" name="TextBox 18">
            <a:extLst>
              <a:ext uri="{FF2B5EF4-FFF2-40B4-BE49-F238E27FC236}">
                <a16:creationId xmlns:a16="http://schemas.microsoft.com/office/drawing/2014/main" id="{2FA30F29-A4ED-2740-9022-4D651984051C}"/>
              </a:ext>
            </a:extLst>
          </p:cNvPr>
          <p:cNvSpPr txBox="1"/>
          <p:nvPr/>
        </p:nvSpPr>
        <p:spPr>
          <a:xfrm>
            <a:off x="467545" y="3422852"/>
            <a:ext cx="6840760"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deep sensitivity to the needs and emotions of others</a:t>
            </a:r>
          </a:p>
        </p:txBody>
      </p:sp>
      <p:sp>
        <p:nvSpPr>
          <p:cNvPr id="20" name="TextBox 19">
            <a:extLst>
              <a:ext uri="{FF2B5EF4-FFF2-40B4-BE49-F238E27FC236}">
                <a16:creationId xmlns:a16="http://schemas.microsoft.com/office/drawing/2014/main" id="{E5B3F5A0-88C6-4147-B4E9-8ABCC7AB4962}"/>
              </a:ext>
            </a:extLst>
          </p:cNvPr>
          <p:cNvSpPr txBox="1"/>
          <p:nvPr/>
        </p:nvSpPr>
        <p:spPr>
          <a:xfrm>
            <a:off x="13157" y="3665582"/>
            <a:ext cx="1318483"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Kindness</a:t>
            </a:r>
          </a:p>
        </p:txBody>
      </p:sp>
      <p:sp>
        <p:nvSpPr>
          <p:cNvPr id="21" name="TextBox 20">
            <a:extLst>
              <a:ext uri="{FF2B5EF4-FFF2-40B4-BE49-F238E27FC236}">
                <a16:creationId xmlns:a16="http://schemas.microsoft.com/office/drawing/2014/main" id="{2024E74A-B4CD-BB45-A3A4-5FDDB6BD58FC}"/>
              </a:ext>
            </a:extLst>
          </p:cNvPr>
          <p:cNvSpPr txBox="1"/>
          <p:nvPr/>
        </p:nvSpPr>
        <p:spPr>
          <a:xfrm>
            <a:off x="1032438" y="3686219"/>
            <a:ext cx="6840760"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a mask of kindness over the true self, but genuine kindness</a:t>
            </a:r>
          </a:p>
        </p:txBody>
      </p:sp>
      <p:sp>
        <p:nvSpPr>
          <p:cNvPr id="24" name="TextBox 23">
            <a:extLst>
              <a:ext uri="{FF2B5EF4-FFF2-40B4-BE49-F238E27FC236}">
                <a16:creationId xmlns:a16="http://schemas.microsoft.com/office/drawing/2014/main" id="{FE410971-995F-3140-8135-BF23F1225856}"/>
              </a:ext>
            </a:extLst>
          </p:cNvPr>
          <p:cNvSpPr txBox="1"/>
          <p:nvPr/>
        </p:nvSpPr>
        <p:spPr>
          <a:xfrm>
            <a:off x="6579" y="3974768"/>
            <a:ext cx="1181045"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Humility</a:t>
            </a:r>
          </a:p>
        </p:txBody>
      </p:sp>
      <p:sp>
        <p:nvSpPr>
          <p:cNvPr id="27" name="TextBox 26">
            <a:extLst>
              <a:ext uri="{FF2B5EF4-FFF2-40B4-BE49-F238E27FC236}">
                <a16:creationId xmlns:a16="http://schemas.microsoft.com/office/drawing/2014/main" id="{6F5E2183-CBE5-D346-B287-6F90F5B3C809}"/>
              </a:ext>
            </a:extLst>
          </p:cNvPr>
          <p:cNvSpPr txBox="1"/>
          <p:nvPr/>
        </p:nvSpPr>
        <p:spPr>
          <a:xfrm>
            <a:off x="1006991" y="3997056"/>
            <a:ext cx="8123851"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lowliness of mind – a sober judgment of ourselves – any goodness is Christ in us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Recognising others in the church are filled with Christ – we are no better</a:t>
            </a:r>
          </a:p>
        </p:txBody>
      </p:sp>
      <p:sp>
        <p:nvSpPr>
          <p:cNvPr id="28" name="TextBox 27">
            <a:extLst>
              <a:ext uri="{FF2B5EF4-FFF2-40B4-BE49-F238E27FC236}">
                <a16:creationId xmlns:a16="http://schemas.microsoft.com/office/drawing/2014/main" id="{FBA3BC1C-238E-924F-BD4D-043B1AC1D495}"/>
              </a:ext>
            </a:extLst>
          </p:cNvPr>
          <p:cNvSpPr txBox="1"/>
          <p:nvPr/>
        </p:nvSpPr>
        <p:spPr>
          <a:xfrm>
            <a:off x="1006125" y="4567727"/>
            <a:ext cx="6840760"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As a church, we don’t  “sell” or “market” ourselves</a:t>
            </a:r>
          </a:p>
        </p:txBody>
      </p:sp>
      <p:sp>
        <p:nvSpPr>
          <p:cNvPr id="29" name="TextBox 28">
            <a:extLst>
              <a:ext uri="{FF2B5EF4-FFF2-40B4-BE49-F238E27FC236}">
                <a16:creationId xmlns:a16="http://schemas.microsoft.com/office/drawing/2014/main" id="{7018AEED-41E6-3F41-BDF7-1B2EED473B1E}"/>
              </a:ext>
            </a:extLst>
          </p:cNvPr>
          <p:cNvSpPr txBox="1"/>
          <p:nvPr/>
        </p:nvSpPr>
        <p:spPr>
          <a:xfrm>
            <a:off x="6578" y="4810227"/>
            <a:ext cx="5220072"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Meekness / Gentleness / being considerate</a:t>
            </a:r>
          </a:p>
        </p:txBody>
      </p:sp>
      <p:sp>
        <p:nvSpPr>
          <p:cNvPr id="30" name="TextBox 29">
            <a:extLst>
              <a:ext uri="{FF2B5EF4-FFF2-40B4-BE49-F238E27FC236}">
                <a16:creationId xmlns:a16="http://schemas.microsoft.com/office/drawing/2014/main" id="{1071DF5C-76DF-9049-88E6-AD5B9E34ADCF}"/>
              </a:ext>
            </a:extLst>
          </p:cNvPr>
          <p:cNvSpPr txBox="1"/>
          <p:nvPr/>
        </p:nvSpPr>
        <p:spPr>
          <a:xfrm>
            <a:off x="4461170" y="4821692"/>
            <a:ext cx="2376264"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Power under control</a:t>
            </a:r>
          </a:p>
        </p:txBody>
      </p:sp>
    </p:spTree>
    <p:extLst>
      <p:ext uri="{BB962C8B-B14F-4D97-AF65-F5344CB8AC3E}">
        <p14:creationId xmlns:p14="http://schemas.microsoft.com/office/powerpoint/2010/main" val="3727320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9"/>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animBg="1"/>
      <p:bldP spid="16" grpId="0" build="p"/>
      <p:bldP spid="17" grpId="0"/>
      <p:bldP spid="19" grpId="0"/>
      <p:bldP spid="20" grpId="0"/>
      <p:bldP spid="21" grpId="0"/>
      <p:bldP spid="24" grpId="0"/>
      <p:bldP spid="27" grpId="0"/>
      <p:bldP spid="28" grpId="0"/>
      <p:bldP spid="29" grpId="0"/>
      <p:bldP spid="3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CB51C3B7-1FF6-8948-AFAF-7C5C3E080832}"/>
              </a:ext>
            </a:extLst>
          </p:cNvPr>
          <p:cNvSpPr/>
          <p:nvPr/>
        </p:nvSpPr>
        <p:spPr>
          <a:xfrm>
            <a:off x="611560" y="409228"/>
            <a:ext cx="7596336" cy="3573542"/>
          </a:xfrm>
          <a:prstGeom prst="rect">
            <a:avLst/>
          </a:prstGeom>
          <a:solidFill>
            <a:schemeClr val="bg1"/>
          </a:solidFill>
        </p:spPr>
        <p:txBody>
          <a:bodyPr wrap="square">
            <a:spAutoFit/>
          </a:bodyPr>
          <a:lstStyle/>
          <a:p>
            <a:pPr>
              <a:lnSpc>
                <a:spcPct val="115000"/>
              </a:lnSpc>
              <a:spcAft>
                <a:spcPts val="0"/>
              </a:spcAft>
            </a:pPr>
            <a:r>
              <a:rPr lang="en-AU" dirty="0">
                <a:latin typeface="Comic Sans MS" panose="030F0902030302020204" pitchFamily="66" charset="0"/>
                <a:ea typeface="Times New Roman" panose="02020603050405020304" pitchFamily="18" charset="0"/>
                <a:cs typeface="Calibri" panose="020F0502020204030204" pitchFamily="34" charset="0"/>
              </a:rPr>
              <a:t>1 Peter 2: (ESV) </a:t>
            </a:r>
          </a:p>
          <a:p>
            <a:pPr>
              <a:lnSpc>
                <a:spcPct val="115000"/>
              </a:lnSpc>
              <a:spcAft>
                <a:spcPts val="0"/>
              </a:spcAft>
            </a:pPr>
            <a:r>
              <a:rPr lang="en-AU" b="1" baseline="30000" dirty="0">
                <a:latin typeface="Comic Sans MS" panose="030F0902030302020204" pitchFamily="66" charset="0"/>
                <a:ea typeface="Times New Roman" panose="02020603050405020304" pitchFamily="18" charset="0"/>
                <a:cs typeface="Calibri" panose="020F0502020204030204" pitchFamily="34" charset="0"/>
              </a:rPr>
              <a:t>19 </a:t>
            </a:r>
            <a:r>
              <a:rPr lang="en-AU" dirty="0">
                <a:latin typeface="Comic Sans MS" panose="030F0902030302020204" pitchFamily="66" charset="0"/>
                <a:ea typeface="Times New Roman" panose="02020603050405020304" pitchFamily="18" charset="0"/>
                <a:cs typeface="Calibri" panose="020F0502020204030204" pitchFamily="34" charset="0"/>
              </a:rPr>
              <a:t>For this is a gracious thing, when, mindful of God, one endures sorrows while suffering unjustly.  </a:t>
            </a:r>
            <a:r>
              <a:rPr lang="en-AU" b="1" baseline="30000" dirty="0">
                <a:latin typeface="Comic Sans MS" panose="030F0902030302020204" pitchFamily="66" charset="0"/>
                <a:ea typeface="Times New Roman" panose="02020603050405020304" pitchFamily="18" charset="0"/>
                <a:cs typeface="Calibri" panose="020F0502020204030204" pitchFamily="34" charset="0"/>
              </a:rPr>
              <a:t>20 </a:t>
            </a:r>
            <a:r>
              <a:rPr lang="en-AU" dirty="0">
                <a:latin typeface="Comic Sans MS" panose="030F0902030302020204" pitchFamily="66" charset="0"/>
                <a:ea typeface="Times New Roman" panose="02020603050405020304" pitchFamily="18" charset="0"/>
                <a:cs typeface="Calibri" panose="020F0502020204030204" pitchFamily="34" charset="0"/>
              </a:rPr>
              <a:t>For what credit is it if, when you sin and are beaten for it, you endure?  But if when you do good and suffer for it you endure, this is a gracious thing in the sight of God.  </a:t>
            </a:r>
            <a:r>
              <a:rPr lang="en-AU" b="1" baseline="30000" dirty="0">
                <a:latin typeface="Comic Sans MS" panose="030F0902030302020204" pitchFamily="66" charset="0"/>
                <a:ea typeface="Times New Roman" panose="02020603050405020304" pitchFamily="18" charset="0"/>
                <a:cs typeface="Calibri" panose="020F0502020204030204" pitchFamily="34" charset="0"/>
              </a:rPr>
              <a:t>21 </a:t>
            </a:r>
            <a:r>
              <a:rPr lang="en-AU" dirty="0">
                <a:latin typeface="Comic Sans MS" panose="030F0902030302020204" pitchFamily="66" charset="0"/>
                <a:ea typeface="Times New Roman" panose="02020603050405020304" pitchFamily="18" charset="0"/>
                <a:cs typeface="Calibri" panose="020F0502020204030204" pitchFamily="34" charset="0"/>
              </a:rPr>
              <a:t>For to this you have been called, because Christ also suffered for you, leaving you an example, so that you might follow in his steps.  </a:t>
            </a:r>
            <a:r>
              <a:rPr lang="en-AU" b="1" baseline="30000" dirty="0">
                <a:latin typeface="Comic Sans MS" panose="030F0902030302020204" pitchFamily="66" charset="0"/>
                <a:ea typeface="Times New Roman" panose="02020603050405020304" pitchFamily="18" charset="0"/>
                <a:cs typeface="Calibri" panose="020F0502020204030204" pitchFamily="34" charset="0"/>
              </a:rPr>
              <a:t>22 </a:t>
            </a:r>
            <a:r>
              <a:rPr lang="en-AU" dirty="0">
                <a:latin typeface="Comic Sans MS" panose="030F0902030302020204" pitchFamily="66" charset="0"/>
                <a:ea typeface="Times New Roman" panose="02020603050405020304" pitchFamily="18" charset="0"/>
                <a:cs typeface="Calibri" panose="020F0502020204030204" pitchFamily="34" charset="0"/>
              </a:rPr>
              <a:t>He committed no sin, neither was deceit found in his mouth.  </a:t>
            </a:r>
            <a:r>
              <a:rPr lang="en-AU" b="1" baseline="30000" dirty="0">
                <a:latin typeface="Comic Sans MS" panose="030F0902030302020204" pitchFamily="66" charset="0"/>
                <a:ea typeface="Times New Roman" panose="02020603050405020304" pitchFamily="18" charset="0"/>
                <a:cs typeface="Calibri" panose="020F0502020204030204" pitchFamily="34" charset="0"/>
              </a:rPr>
              <a:t>23 </a:t>
            </a:r>
            <a:r>
              <a:rPr lang="en-AU" dirty="0">
                <a:latin typeface="Comic Sans MS" panose="030F0902030302020204" pitchFamily="66" charset="0"/>
                <a:ea typeface="Times New Roman" panose="02020603050405020304" pitchFamily="18" charset="0"/>
                <a:cs typeface="Calibri" panose="020F0502020204030204" pitchFamily="34" charset="0"/>
              </a:rPr>
              <a:t>When he was reviled, he did not revile in return;  when he suffered, he did not threaten, but continued entrusting himself to him who judges justly.</a:t>
            </a:r>
            <a:r>
              <a:rPr lang="en-AU" dirty="0"/>
              <a:t> </a:t>
            </a:r>
            <a:endParaRPr lang="en-AU" u="sng" dirty="0">
              <a:latin typeface="Comic Sans MS" panose="030F0902030302020204" pitchFamily="66" charset="0"/>
              <a:ea typeface="Times New Roman" panose="02020603050405020304" pitchFamily="18" charset="0"/>
            </a:endParaRPr>
          </a:p>
        </p:txBody>
      </p:sp>
    </p:spTree>
    <p:extLst>
      <p:ext uri="{BB962C8B-B14F-4D97-AF65-F5344CB8AC3E}">
        <p14:creationId xmlns:p14="http://schemas.microsoft.com/office/powerpoint/2010/main" val="3676148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251520" y="0"/>
            <a:ext cx="8892480" cy="400110"/>
          </a:xfrm>
          <a:prstGeom prst="rect">
            <a:avLst/>
          </a:prstGeom>
          <a:noFill/>
          <a:ln>
            <a:noFill/>
          </a:ln>
        </p:spPr>
        <p:txBody>
          <a:bodyPr wrap="square" rtlCol="0">
            <a:spAutoFit/>
          </a:bodyPr>
          <a:lstStyle/>
          <a:p>
            <a:pPr marL="317500" indent="-317500"/>
            <a:r>
              <a:rPr lang="en-AU" sz="2000" b="1" dirty="0">
                <a:solidFill>
                  <a:srgbClr val="FFFF00"/>
                </a:solidFill>
                <a:latin typeface="Times New Roman" panose="02020603050405020304" pitchFamily="18" charset="0"/>
                <a:cs typeface="Times New Roman" panose="02020603050405020304" pitchFamily="18" charset="0"/>
              </a:rPr>
              <a:t>The Kingdom of God</a:t>
            </a:r>
            <a:r>
              <a:rPr lang="en-AU" sz="2000" dirty="0">
                <a:solidFill>
                  <a:srgbClr val="FFFF00"/>
                </a:solidFill>
                <a:latin typeface="Times New Roman" panose="02020603050405020304" pitchFamily="18" charset="0"/>
                <a:cs typeface="Times New Roman" panose="02020603050405020304" pitchFamily="18" charset="0"/>
              </a:rPr>
              <a:t> – ‘Now’, but ‘not yet’</a:t>
            </a:r>
            <a:endParaRPr lang="en-AU" b="1" dirty="0">
              <a:solidFill>
                <a:srgbClr val="FFFF00"/>
              </a:solidFill>
              <a:latin typeface="Times New Roman" panose="02020603050405020304" pitchFamily="18" charset="0"/>
              <a:cs typeface="Times New Roman" panose="02020603050405020304" pitchFamily="18" charset="0"/>
            </a:endParaRPr>
          </a:p>
        </p:txBody>
      </p:sp>
      <p:sp>
        <p:nvSpPr>
          <p:cNvPr id="26" name="TextBox 25">
            <a:extLst>
              <a:ext uri="{FF2B5EF4-FFF2-40B4-BE49-F238E27FC236}">
                <a16:creationId xmlns:a16="http://schemas.microsoft.com/office/drawing/2014/main" id="{8B526A36-4FE4-9E42-B5D8-6B760C4D7C4F}"/>
              </a:ext>
            </a:extLst>
          </p:cNvPr>
          <p:cNvSpPr txBox="1"/>
          <p:nvPr/>
        </p:nvSpPr>
        <p:spPr>
          <a:xfrm>
            <a:off x="8473" y="265212"/>
            <a:ext cx="9139505"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But the kingdom begins now (in the worshipping community of Christ {the church})</a:t>
            </a:r>
          </a:p>
        </p:txBody>
      </p:sp>
      <p:sp>
        <p:nvSpPr>
          <p:cNvPr id="14" name="TextBox 13">
            <a:extLst>
              <a:ext uri="{FF2B5EF4-FFF2-40B4-BE49-F238E27FC236}">
                <a16:creationId xmlns:a16="http://schemas.microsoft.com/office/drawing/2014/main" id="{D9C15782-F39F-8F4A-9481-52C5E9EAC222}"/>
              </a:ext>
            </a:extLst>
          </p:cNvPr>
          <p:cNvSpPr txBox="1"/>
          <p:nvPr/>
        </p:nvSpPr>
        <p:spPr>
          <a:xfrm>
            <a:off x="6578" y="573725"/>
            <a:ext cx="8892480"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The Church is a community which has taken off our old self &amp; put on Christ</a:t>
            </a:r>
            <a:endParaRPr lang="en-AU" b="1" dirty="0">
              <a:solidFill>
                <a:srgbClr val="FFFF00"/>
              </a:solidFill>
              <a:latin typeface="Times New Roman" panose="02020603050405020304" pitchFamily="18" charset="0"/>
              <a:cs typeface="Times New Roman" panose="02020603050405020304" pitchFamily="18" charset="0"/>
            </a:endParaRPr>
          </a:p>
        </p:txBody>
      </p:sp>
      <p:sp>
        <p:nvSpPr>
          <p:cNvPr id="15" name="Rectangle 14">
            <a:extLst>
              <a:ext uri="{FF2B5EF4-FFF2-40B4-BE49-F238E27FC236}">
                <a16:creationId xmlns:a16="http://schemas.microsoft.com/office/drawing/2014/main" id="{CB51C3B7-1FF6-8948-AFAF-7C5C3E080832}"/>
              </a:ext>
            </a:extLst>
          </p:cNvPr>
          <p:cNvSpPr/>
          <p:nvPr/>
        </p:nvSpPr>
        <p:spPr>
          <a:xfrm>
            <a:off x="1251513" y="941334"/>
            <a:ext cx="7596336" cy="1343701"/>
          </a:xfrm>
          <a:prstGeom prst="rect">
            <a:avLst/>
          </a:prstGeom>
          <a:solidFill>
            <a:schemeClr val="bg1"/>
          </a:solidFill>
        </p:spPr>
        <p:txBody>
          <a:bodyPr wrap="square">
            <a:spAutoFit/>
          </a:bodyPr>
          <a:lstStyle/>
          <a:p>
            <a:pPr>
              <a:lnSpc>
                <a:spcPct val="115000"/>
              </a:lnSpc>
              <a:spcAft>
                <a:spcPts val="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12 </a:t>
            </a:r>
            <a:r>
              <a:rPr lang="en-AU" dirty="0">
                <a:latin typeface="Comic Sans MS" panose="030F0902030302020204" pitchFamily="66" charset="0"/>
                <a:ea typeface="Times New Roman" panose="02020603050405020304" pitchFamily="18" charset="0"/>
                <a:cs typeface="Times New Roman" panose="02020603050405020304" pitchFamily="18" charset="0"/>
              </a:rPr>
              <a:t>Put on then, as God’s chosen ones, holy and beloved, compassionate hearts, kindness, humility, meekness, and patience,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13 </a:t>
            </a:r>
            <a:r>
              <a:rPr lang="en-AU" dirty="0">
                <a:latin typeface="Comic Sans MS" panose="030F0902030302020204" pitchFamily="66" charset="0"/>
                <a:ea typeface="Times New Roman" panose="02020603050405020304" pitchFamily="18" charset="0"/>
                <a:cs typeface="Times New Roman" panose="02020603050405020304" pitchFamily="18" charset="0"/>
              </a:rPr>
              <a:t>bearing with one another and, if one has a complaint against another, forgiving each other; as the Lord has forgiven you, so you also must forgive.</a:t>
            </a:r>
            <a:r>
              <a:rPr lang="en-AU" dirty="0"/>
              <a:t> </a:t>
            </a:r>
            <a:endParaRPr lang="en-AU" u="sng" dirty="0">
              <a:latin typeface="Comic Sans MS" panose="030F0902030302020204" pitchFamily="66" charset="0"/>
              <a:ea typeface="Times New Roman" panose="02020603050405020304" pitchFamily="18" charset="0"/>
            </a:endParaRPr>
          </a:p>
        </p:txBody>
      </p:sp>
      <p:sp>
        <p:nvSpPr>
          <p:cNvPr id="16" name="TextBox 15">
            <a:extLst>
              <a:ext uri="{FF2B5EF4-FFF2-40B4-BE49-F238E27FC236}">
                <a16:creationId xmlns:a16="http://schemas.microsoft.com/office/drawing/2014/main" id="{DDF34E61-96F7-C547-94A5-C993A8AC581D}"/>
              </a:ext>
            </a:extLst>
          </p:cNvPr>
          <p:cNvSpPr txBox="1"/>
          <p:nvPr/>
        </p:nvSpPr>
        <p:spPr>
          <a:xfrm>
            <a:off x="354" y="2266453"/>
            <a:ext cx="9139505"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Stop thinking individually.  Christ is Chosen;  Holy;  beloved.  As is the church (Christ is in us)</a:t>
            </a:r>
          </a:p>
        </p:txBody>
      </p:sp>
      <p:sp>
        <p:nvSpPr>
          <p:cNvPr id="17" name="TextBox 16">
            <a:extLst>
              <a:ext uri="{FF2B5EF4-FFF2-40B4-BE49-F238E27FC236}">
                <a16:creationId xmlns:a16="http://schemas.microsoft.com/office/drawing/2014/main" id="{B1AA7A7D-590F-3943-B3DD-08482989F434}"/>
              </a:ext>
            </a:extLst>
          </p:cNvPr>
          <p:cNvSpPr txBox="1"/>
          <p:nvPr/>
        </p:nvSpPr>
        <p:spPr>
          <a:xfrm>
            <a:off x="-13548" y="2497460"/>
            <a:ext cx="5220072"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A gut-wrenching compassion for those who hurt</a:t>
            </a:r>
          </a:p>
        </p:txBody>
      </p:sp>
      <p:sp>
        <p:nvSpPr>
          <p:cNvPr id="18" name="TextBox 17">
            <a:extLst>
              <a:ext uri="{FF2B5EF4-FFF2-40B4-BE49-F238E27FC236}">
                <a16:creationId xmlns:a16="http://schemas.microsoft.com/office/drawing/2014/main" id="{C44A7EA4-6537-C04E-8A9D-2E72F4936B32}"/>
              </a:ext>
            </a:extLst>
          </p:cNvPr>
          <p:cNvSpPr txBox="1"/>
          <p:nvPr/>
        </p:nvSpPr>
        <p:spPr>
          <a:xfrm>
            <a:off x="4860032" y="-5031"/>
            <a:ext cx="4445470"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comes in all its fullness when Jesus returns</a:t>
            </a:r>
          </a:p>
        </p:txBody>
      </p:sp>
      <p:sp>
        <p:nvSpPr>
          <p:cNvPr id="19" name="TextBox 18">
            <a:extLst>
              <a:ext uri="{FF2B5EF4-FFF2-40B4-BE49-F238E27FC236}">
                <a16:creationId xmlns:a16="http://schemas.microsoft.com/office/drawing/2014/main" id="{2FA30F29-A4ED-2740-9022-4D651984051C}"/>
              </a:ext>
            </a:extLst>
          </p:cNvPr>
          <p:cNvSpPr txBox="1"/>
          <p:nvPr/>
        </p:nvSpPr>
        <p:spPr>
          <a:xfrm>
            <a:off x="453997" y="2846788"/>
            <a:ext cx="6840760"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deep sensitivity to the needs and emotions of others</a:t>
            </a:r>
          </a:p>
        </p:txBody>
      </p:sp>
      <p:sp>
        <p:nvSpPr>
          <p:cNvPr id="20" name="TextBox 19">
            <a:extLst>
              <a:ext uri="{FF2B5EF4-FFF2-40B4-BE49-F238E27FC236}">
                <a16:creationId xmlns:a16="http://schemas.microsoft.com/office/drawing/2014/main" id="{E5B3F5A0-88C6-4147-B4E9-8ABCC7AB4962}"/>
              </a:ext>
            </a:extLst>
          </p:cNvPr>
          <p:cNvSpPr txBox="1"/>
          <p:nvPr/>
        </p:nvSpPr>
        <p:spPr>
          <a:xfrm>
            <a:off x="-391" y="3089518"/>
            <a:ext cx="1318483"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Kindness</a:t>
            </a:r>
          </a:p>
        </p:txBody>
      </p:sp>
      <p:sp>
        <p:nvSpPr>
          <p:cNvPr id="21" name="TextBox 20">
            <a:extLst>
              <a:ext uri="{FF2B5EF4-FFF2-40B4-BE49-F238E27FC236}">
                <a16:creationId xmlns:a16="http://schemas.microsoft.com/office/drawing/2014/main" id="{2024E74A-B4CD-BB45-A3A4-5FDDB6BD58FC}"/>
              </a:ext>
            </a:extLst>
          </p:cNvPr>
          <p:cNvSpPr txBox="1"/>
          <p:nvPr/>
        </p:nvSpPr>
        <p:spPr>
          <a:xfrm>
            <a:off x="1018890" y="3110155"/>
            <a:ext cx="6840760"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a mask of kindness over the true self, but genuine kindness</a:t>
            </a:r>
          </a:p>
        </p:txBody>
      </p:sp>
      <p:sp>
        <p:nvSpPr>
          <p:cNvPr id="24" name="TextBox 23">
            <a:extLst>
              <a:ext uri="{FF2B5EF4-FFF2-40B4-BE49-F238E27FC236}">
                <a16:creationId xmlns:a16="http://schemas.microsoft.com/office/drawing/2014/main" id="{FE410971-995F-3140-8135-BF23F1225856}"/>
              </a:ext>
            </a:extLst>
          </p:cNvPr>
          <p:cNvSpPr txBox="1"/>
          <p:nvPr/>
        </p:nvSpPr>
        <p:spPr>
          <a:xfrm>
            <a:off x="-6969" y="3398704"/>
            <a:ext cx="1181045"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Humility</a:t>
            </a:r>
          </a:p>
        </p:txBody>
      </p:sp>
      <p:sp>
        <p:nvSpPr>
          <p:cNvPr id="27" name="TextBox 26">
            <a:extLst>
              <a:ext uri="{FF2B5EF4-FFF2-40B4-BE49-F238E27FC236}">
                <a16:creationId xmlns:a16="http://schemas.microsoft.com/office/drawing/2014/main" id="{6F5E2183-CBE5-D346-B287-6F90F5B3C809}"/>
              </a:ext>
            </a:extLst>
          </p:cNvPr>
          <p:cNvSpPr txBox="1"/>
          <p:nvPr/>
        </p:nvSpPr>
        <p:spPr>
          <a:xfrm>
            <a:off x="993443" y="3420992"/>
            <a:ext cx="8123851"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lowliness of mind – a sober judgment of ourselves – any goodness is Christ in us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Recognising others in the church are filled with Christ – we are no better</a:t>
            </a:r>
          </a:p>
        </p:txBody>
      </p:sp>
      <p:sp>
        <p:nvSpPr>
          <p:cNvPr id="28" name="TextBox 27">
            <a:extLst>
              <a:ext uri="{FF2B5EF4-FFF2-40B4-BE49-F238E27FC236}">
                <a16:creationId xmlns:a16="http://schemas.microsoft.com/office/drawing/2014/main" id="{FBA3BC1C-238E-924F-BD4D-043B1AC1D495}"/>
              </a:ext>
            </a:extLst>
          </p:cNvPr>
          <p:cNvSpPr txBox="1"/>
          <p:nvPr/>
        </p:nvSpPr>
        <p:spPr>
          <a:xfrm>
            <a:off x="992577" y="3991663"/>
            <a:ext cx="6840760"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As a church, we don’t  “sell” or “market” ourselves</a:t>
            </a:r>
          </a:p>
        </p:txBody>
      </p:sp>
      <p:sp>
        <p:nvSpPr>
          <p:cNvPr id="29" name="TextBox 28">
            <a:extLst>
              <a:ext uri="{FF2B5EF4-FFF2-40B4-BE49-F238E27FC236}">
                <a16:creationId xmlns:a16="http://schemas.microsoft.com/office/drawing/2014/main" id="{7018AEED-41E6-3F41-BDF7-1B2EED473B1E}"/>
              </a:ext>
            </a:extLst>
          </p:cNvPr>
          <p:cNvSpPr txBox="1"/>
          <p:nvPr/>
        </p:nvSpPr>
        <p:spPr>
          <a:xfrm>
            <a:off x="-6970" y="4234163"/>
            <a:ext cx="5220072"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Meekness / Gentleness / being considerate</a:t>
            </a:r>
          </a:p>
        </p:txBody>
      </p:sp>
      <p:sp>
        <p:nvSpPr>
          <p:cNvPr id="30" name="TextBox 29">
            <a:extLst>
              <a:ext uri="{FF2B5EF4-FFF2-40B4-BE49-F238E27FC236}">
                <a16:creationId xmlns:a16="http://schemas.microsoft.com/office/drawing/2014/main" id="{1071DF5C-76DF-9049-88E6-AD5B9E34ADCF}"/>
              </a:ext>
            </a:extLst>
          </p:cNvPr>
          <p:cNvSpPr txBox="1"/>
          <p:nvPr/>
        </p:nvSpPr>
        <p:spPr>
          <a:xfrm>
            <a:off x="4447622" y="4245628"/>
            <a:ext cx="2376264"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Power under control</a:t>
            </a:r>
          </a:p>
        </p:txBody>
      </p:sp>
      <p:sp>
        <p:nvSpPr>
          <p:cNvPr id="22" name="TextBox 21">
            <a:extLst>
              <a:ext uri="{FF2B5EF4-FFF2-40B4-BE49-F238E27FC236}">
                <a16:creationId xmlns:a16="http://schemas.microsoft.com/office/drawing/2014/main" id="{F4E0EB01-FCBE-3A43-BFD5-EBC14873E964}"/>
              </a:ext>
            </a:extLst>
          </p:cNvPr>
          <p:cNvSpPr txBox="1"/>
          <p:nvPr/>
        </p:nvSpPr>
        <p:spPr>
          <a:xfrm>
            <a:off x="6187" y="4556505"/>
            <a:ext cx="3845733"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Patience / bearing with one another</a:t>
            </a:r>
          </a:p>
        </p:txBody>
      </p:sp>
      <p:sp>
        <p:nvSpPr>
          <p:cNvPr id="23" name="TextBox 22">
            <a:extLst>
              <a:ext uri="{FF2B5EF4-FFF2-40B4-BE49-F238E27FC236}">
                <a16:creationId xmlns:a16="http://schemas.microsoft.com/office/drawing/2014/main" id="{6CE1943C-F374-0E4C-A990-F9E42EA5095B}"/>
              </a:ext>
            </a:extLst>
          </p:cNvPr>
          <p:cNvSpPr txBox="1"/>
          <p:nvPr/>
        </p:nvSpPr>
        <p:spPr>
          <a:xfrm>
            <a:off x="3671900" y="4567970"/>
            <a:ext cx="5445394"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With some, Extra Grace is Required</a:t>
            </a:r>
          </a:p>
        </p:txBody>
      </p:sp>
      <p:sp>
        <p:nvSpPr>
          <p:cNvPr id="25" name="TextBox 24">
            <a:extLst>
              <a:ext uri="{FF2B5EF4-FFF2-40B4-BE49-F238E27FC236}">
                <a16:creationId xmlns:a16="http://schemas.microsoft.com/office/drawing/2014/main" id="{E3387722-6943-ED43-AF5D-C1DFBCFFCCB9}"/>
              </a:ext>
            </a:extLst>
          </p:cNvPr>
          <p:cNvSpPr txBox="1"/>
          <p:nvPr/>
        </p:nvSpPr>
        <p:spPr>
          <a:xfrm>
            <a:off x="277436" y="4896890"/>
            <a:ext cx="8866563"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Christ is in all, and so we bear with one another.</a:t>
            </a:r>
          </a:p>
        </p:txBody>
      </p:sp>
      <p:sp>
        <p:nvSpPr>
          <p:cNvPr id="31" name="TextBox 30">
            <a:extLst>
              <a:ext uri="{FF2B5EF4-FFF2-40B4-BE49-F238E27FC236}">
                <a16:creationId xmlns:a16="http://schemas.microsoft.com/office/drawing/2014/main" id="{2CACB701-B6D0-C045-9AB1-87B266F8D93D}"/>
              </a:ext>
            </a:extLst>
          </p:cNvPr>
          <p:cNvSpPr txBox="1"/>
          <p:nvPr/>
        </p:nvSpPr>
        <p:spPr>
          <a:xfrm>
            <a:off x="6187" y="5135405"/>
            <a:ext cx="1613485"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Forgiveness</a:t>
            </a:r>
          </a:p>
        </p:txBody>
      </p:sp>
      <p:sp>
        <p:nvSpPr>
          <p:cNvPr id="32" name="TextBox 31">
            <a:extLst>
              <a:ext uri="{FF2B5EF4-FFF2-40B4-BE49-F238E27FC236}">
                <a16:creationId xmlns:a16="http://schemas.microsoft.com/office/drawing/2014/main" id="{93C615D5-4383-0E46-A758-1052C93522C2}"/>
              </a:ext>
            </a:extLst>
          </p:cNvPr>
          <p:cNvSpPr txBox="1"/>
          <p:nvPr/>
        </p:nvSpPr>
        <p:spPr>
          <a:xfrm>
            <a:off x="1422082" y="5179763"/>
            <a:ext cx="7695212"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As Christ has forgiven us, We MUST forgive.  Christ in us, compels to forgive</a:t>
            </a:r>
          </a:p>
        </p:txBody>
      </p:sp>
    </p:spTree>
    <p:extLst>
      <p:ext uri="{BB962C8B-B14F-4D97-AF65-F5344CB8AC3E}">
        <p14:creationId xmlns:p14="http://schemas.microsoft.com/office/powerpoint/2010/main" val="520676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CB51C3B7-1FF6-8948-AFAF-7C5C3E080832}"/>
              </a:ext>
            </a:extLst>
          </p:cNvPr>
          <p:cNvSpPr/>
          <p:nvPr/>
        </p:nvSpPr>
        <p:spPr>
          <a:xfrm>
            <a:off x="611560" y="409228"/>
            <a:ext cx="7596336" cy="2031325"/>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rPr>
              <a:t>Matthew 18:(ESV)32 </a:t>
            </a:r>
            <a:r>
              <a:rPr lang="en-AU" dirty="0">
                <a:solidFill>
                  <a:srgbClr val="FF0000"/>
                </a:solidFill>
                <a:latin typeface="Comic Sans MS" panose="030F0902030302020204" pitchFamily="66" charset="0"/>
                <a:ea typeface="Times New Roman" panose="02020603050405020304" pitchFamily="18" charset="0"/>
              </a:rPr>
              <a:t>…. ‘You wicked servant!  I forgave you all that debt because you pleaded with me.</a:t>
            </a:r>
            <a:r>
              <a:rPr lang="en-AU" dirty="0">
                <a:latin typeface="Comic Sans MS" panose="030F0902030302020204" pitchFamily="66" charset="0"/>
                <a:ea typeface="Times New Roman" panose="02020603050405020304" pitchFamily="18" charset="0"/>
              </a:rPr>
              <a:t>  </a:t>
            </a:r>
            <a:r>
              <a:rPr lang="en-AU" b="1" baseline="30000" dirty="0">
                <a:latin typeface="Comic Sans MS" panose="030F0902030302020204" pitchFamily="66" charset="0"/>
                <a:ea typeface="Times New Roman" panose="02020603050405020304" pitchFamily="18" charset="0"/>
              </a:rPr>
              <a:t>33 </a:t>
            </a:r>
            <a:r>
              <a:rPr lang="en-AU" dirty="0">
                <a:solidFill>
                  <a:srgbClr val="FF0000"/>
                </a:solidFill>
                <a:latin typeface="Comic Sans MS" panose="030F0902030302020204" pitchFamily="66" charset="0"/>
                <a:ea typeface="Times New Roman" panose="02020603050405020304" pitchFamily="18" charset="0"/>
              </a:rPr>
              <a:t>And should not you have had mercy on your fellow servant, as I had mercy on you?’</a:t>
            </a:r>
            <a:r>
              <a:rPr lang="en-AU" dirty="0">
                <a:latin typeface="Comic Sans MS" panose="030F0902030302020204" pitchFamily="66" charset="0"/>
                <a:ea typeface="Times New Roman" panose="02020603050405020304" pitchFamily="18" charset="0"/>
              </a:rPr>
              <a:t>  </a:t>
            </a:r>
            <a:r>
              <a:rPr lang="en-AU" b="1" baseline="30000" dirty="0">
                <a:latin typeface="Comic Sans MS" panose="030F0902030302020204" pitchFamily="66" charset="0"/>
                <a:ea typeface="Times New Roman" panose="02020603050405020304" pitchFamily="18" charset="0"/>
              </a:rPr>
              <a:t>34 </a:t>
            </a:r>
            <a:r>
              <a:rPr lang="en-AU" dirty="0">
                <a:solidFill>
                  <a:srgbClr val="FF0000"/>
                </a:solidFill>
                <a:latin typeface="Comic Sans MS" panose="030F0902030302020204" pitchFamily="66" charset="0"/>
                <a:ea typeface="Times New Roman" panose="02020603050405020304" pitchFamily="18" charset="0"/>
              </a:rPr>
              <a:t>And in anger his master delivered him to the jailers, until he should pay all his debt.</a:t>
            </a:r>
            <a:r>
              <a:rPr lang="en-AU" dirty="0">
                <a:latin typeface="Comic Sans MS" panose="030F0902030302020204" pitchFamily="66" charset="0"/>
                <a:ea typeface="Times New Roman" panose="02020603050405020304" pitchFamily="18" charset="0"/>
              </a:rPr>
              <a:t>  </a:t>
            </a:r>
            <a:endParaRPr lang="en-AU" dirty="0">
              <a:latin typeface="Times New Roman" panose="02020603050405020304" pitchFamily="18" charset="0"/>
              <a:ea typeface="Times New Roman" panose="02020603050405020304" pitchFamily="18" charset="0"/>
            </a:endParaRPr>
          </a:p>
          <a:p>
            <a:r>
              <a:rPr lang="en-AU" dirty="0">
                <a:latin typeface="Times New Roman" panose="02020603050405020304" pitchFamily="18" charset="0"/>
                <a:ea typeface="Batang" panose="02030600000101010101" pitchFamily="18" charset="-127"/>
              </a:rPr>
              <a:t> </a:t>
            </a:r>
            <a:endParaRPr lang="en-AU" dirty="0">
              <a:latin typeface="Times New Roman" panose="02020603050405020304" pitchFamily="18" charset="0"/>
              <a:ea typeface="Times New Roman" panose="02020603050405020304" pitchFamily="18" charset="0"/>
            </a:endParaRPr>
          </a:p>
          <a:p>
            <a:r>
              <a:rPr lang="en-AU" b="1" baseline="30000" dirty="0">
                <a:latin typeface="Comic Sans MS" panose="030F0902030302020204" pitchFamily="66" charset="0"/>
                <a:ea typeface="Times New Roman" panose="02020603050405020304" pitchFamily="18" charset="0"/>
              </a:rPr>
              <a:t>35 </a:t>
            </a:r>
            <a:r>
              <a:rPr lang="en-AU" dirty="0">
                <a:solidFill>
                  <a:srgbClr val="FF0000"/>
                </a:solidFill>
                <a:latin typeface="Comic Sans MS" panose="030F0902030302020204" pitchFamily="66" charset="0"/>
                <a:ea typeface="Times New Roman" panose="02020603050405020304" pitchFamily="18" charset="0"/>
              </a:rPr>
              <a:t>So also my heavenly Father will do to every one of you, if you do not forgive your brother from your heart.”</a:t>
            </a:r>
            <a:endParaRPr lang="en-AU"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014604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251520" y="0"/>
            <a:ext cx="8892480" cy="400110"/>
          </a:xfrm>
          <a:prstGeom prst="rect">
            <a:avLst/>
          </a:prstGeom>
          <a:noFill/>
          <a:ln>
            <a:noFill/>
          </a:ln>
        </p:spPr>
        <p:txBody>
          <a:bodyPr wrap="square" rtlCol="0">
            <a:spAutoFit/>
          </a:bodyPr>
          <a:lstStyle/>
          <a:p>
            <a:pPr marL="317500" indent="-317500"/>
            <a:r>
              <a:rPr lang="en-AU" sz="2000" b="1" dirty="0">
                <a:solidFill>
                  <a:srgbClr val="FFFF00"/>
                </a:solidFill>
                <a:latin typeface="Times New Roman" panose="02020603050405020304" pitchFamily="18" charset="0"/>
                <a:cs typeface="Times New Roman" panose="02020603050405020304" pitchFamily="18" charset="0"/>
              </a:rPr>
              <a:t>The Kingdom of God</a:t>
            </a:r>
            <a:r>
              <a:rPr lang="en-AU" sz="2000" dirty="0">
                <a:solidFill>
                  <a:srgbClr val="FFFF00"/>
                </a:solidFill>
                <a:latin typeface="Times New Roman" panose="02020603050405020304" pitchFamily="18" charset="0"/>
                <a:cs typeface="Times New Roman" panose="02020603050405020304" pitchFamily="18" charset="0"/>
              </a:rPr>
              <a:t> – ‘Now’, but ‘not yet’</a:t>
            </a:r>
            <a:endParaRPr lang="en-AU" b="1" dirty="0">
              <a:solidFill>
                <a:srgbClr val="FFFF00"/>
              </a:solidFill>
              <a:latin typeface="Times New Roman" panose="02020603050405020304" pitchFamily="18" charset="0"/>
              <a:cs typeface="Times New Roman" panose="02020603050405020304" pitchFamily="18" charset="0"/>
            </a:endParaRPr>
          </a:p>
        </p:txBody>
      </p:sp>
      <p:sp>
        <p:nvSpPr>
          <p:cNvPr id="26" name="TextBox 25">
            <a:extLst>
              <a:ext uri="{FF2B5EF4-FFF2-40B4-BE49-F238E27FC236}">
                <a16:creationId xmlns:a16="http://schemas.microsoft.com/office/drawing/2014/main" id="{8B526A36-4FE4-9E42-B5D8-6B760C4D7C4F}"/>
              </a:ext>
            </a:extLst>
          </p:cNvPr>
          <p:cNvSpPr txBox="1"/>
          <p:nvPr/>
        </p:nvSpPr>
        <p:spPr>
          <a:xfrm>
            <a:off x="8473" y="265212"/>
            <a:ext cx="9139505"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But the kingdom begins now (in the worshipping community of Christ {the church})</a:t>
            </a:r>
          </a:p>
        </p:txBody>
      </p:sp>
      <p:sp>
        <p:nvSpPr>
          <p:cNvPr id="14" name="TextBox 13">
            <a:extLst>
              <a:ext uri="{FF2B5EF4-FFF2-40B4-BE49-F238E27FC236}">
                <a16:creationId xmlns:a16="http://schemas.microsoft.com/office/drawing/2014/main" id="{D9C15782-F39F-8F4A-9481-52C5E9EAC222}"/>
              </a:ext>
            </a:extLst>
          </p:cNvPr>
          <p:cNvSpPr txBox="1"/>
          <p:nvPr/>
        </p:nvSpPr>
        <p:spPr>
          <a:xfrm>
            <a:off x="6578" y="573725"/>
            <a:ext cx="8892480"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The Church is a community which has taken off our old self &amp; put on Christ</a:t>
            </a:r>
            <a:endParaRPr lang="en-AU" b="1" dirty="0">
              <a:solidFill>
                <a:srgbClr val="FFFF00"/>
              </a:solidFill>
              <a:latin typeface="Times New Roman" panose="02020603050405020304" pitchFamily="18" charset="0"/>
              <a:cs typeface="Times New Roman" panose="02020603050405020304" pitchFamily="18" charset="0"/>
            </a:endParaRPr>
          </a:p>
        </p:txBody>
      </p:sp>
      <p:sp>
        <p:nvSpPr>
          <p:cNvPr id="15" name="Rectangle 14">
            <a:extLst>
              <a:ext uri="{FF2B5EF4-FFF2-40B4-BE49-F238E27FC236}">
                <a16:creationId xmlns:a16="http://schemas.microsoft.com/office/drawing/2014/main" id="{CB51C3B7-1FF6-8948-AFAF-7C5C3E080832}"/>
              </a:ext>
            </a:extLst>
          </p:cNvPr>
          <p:cNvSpPr/>
          <p:nvPr/>
        </p:nvSpPr>
        <p:spPr>
          <a:xfrm>
            <a:off x="9318" y="3977005"/>
            <a:ext cx="9137813" cy="371705"/>
          </a:xfrm>
          <a:prstGeom prst="rect">
            <a:avLst/>
          </a:prstGeom>
          <a:solidFill>
            <a:schemeClr val="bg1"/>
          </a:solidFill>
        </p:spPr>
        <p:txBody>
          <a:bodyPr wrap="square">
            <a:spAutoFit/>
          </a:bodyPr>
          <a:lstStyle/>
          <a:p>
            <a:pPr>
              <a:lnSpc>
                <a:spcPct val="115000"/>
              </a:lnSpc>
              <a:spcAft>
                <a:spcPts val="0"/>
              </a:spcAft>
            </a:pPr>
            <a:r>
              <a:rPr lang="en-AU" sz="1700" b="1" baseline="30000" dirty="0">
                <a:latin typeface="Comic Sans MS" panose="030F0902030302020204" pitchFamily="66" charset="0"/>
                <a:ea typeface="Times New Roman" panose="02020603050405020304" pitchFamily="18" charset="0"/>
                <a:cs typeface="Times New Roman" panose="02020603050405020304" pitchFamily="18" charset="0"/>
              </a:rPr>
              <a:t>14 </a:t>
            </a:r>
            <a:r>
              <a:rPr lang="en-AU" sz="1700" dirty="0">
                <a:latin typeface="Comic Sans MS" panose="030F0902030302020204" pitchFamily="66" charset="0"/>
                <a:ea typeface="Times New Roman" panose="02020603050405020304" pitchFamily="18" charset="0"/>
                <a:cs typeface="Times New Roman" panose="02020603050405020304" pitchFamily="18" charset="0"/>
              </a:rPr>
              <a:t>And above all these put on love, which binds everything together in perfect harmony.</a:t>
            </a:r>
            <a:r>
              <a:rPr lang="en-AU" sz="1700" dirty="0"/>
              <a:t> </a:t>
            </a:r>
            <a:endParaRPr lang="en-AU" sz="1700" u="sng" dirty="0">
              <a:latin typeface="Comic Sans MS" panose="030F0902030302020204" pitchFamily="66" charset="0"/>
              <a:ea typeface="Times New Roman" panose="02020603050405020304" pitchFamily="18" charset="0"/>
            </a:endParaRPr>
          </a:p>
        </p:txBody>
      </p:sp>
      <p:sp>
        <p:nvSpPr>
          <p:cNvPr id="16" name="TextBox 15">
            <a:extLst>
              <a:ext uri="{FF2B5EF4-FFF2-40B4-BE49-F238E27FC236}">
                <a16:creationId xmlns:a16="http://schemas.microsoft.com/office/drawing/2014/main" id="{DDF34E61-96F7-C547-94A5-C993A8AC581D}"/>
              </a:ext>
            </a:extLst>
          </p:cNvPr>
          <p:cNvSpPr txBox="1"/>
          <p:nvPr/>
        </p:nvSpPr>
        <p:spPr>
          <a:xfrm>
            <a:off x="0" y="808159"/>
            <a:ext cx="9139505"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Stop thinking individually.  Christ is Chosen;  Holy;  beloved.  As is the church (Christ is in us)</a:t>
            </a:r>
          </a:p>
        </p:txBody>
      </p:sp>
      <p:sp>
        <p:nvSpPr>
          <p:cNvPr id="17" name="TextBox 16">
            <a:extLst>
              <a:ext uri="{FF2B5EF4-FFF2-40B4-BE49-F238E27FC236}">
                <a16:creationId xmlns:a16="http://schemas.microsoft.com/office/drawing/2014/main" id="{B1AA7A7D-590F-3943-B3DD-08482989F434}"/>
              </a:ext>
            </a:extLst>
          </p:cNvPr>
          <p:cNvSpPr txBox="1"/>
          <p:nvPr/>
        </p:nvSpPr>
        <p:spPr>
          <a:xfrm>
            <a:off x="-13902" y="1039166"/>
            <a:ext cx="5220072"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A gut-wrenching compassion for those who hurt</a:t>
            </a:r>
          </a:p>
        </p:txBody>
      </p:sp>
      <p:sp>
        <p:nvSpPr>
          <p:cNvPr id="18" name="TextBox 17">
            <a:extLst>
              <a:ext uri="{FF2B5EF4-FFF2-40B4-BE49-F238E27FC236}">
                <a16:creationId xmlns:a16="http://schemas.microsoft.com/office/drawing/2014/main" id="{C44A7EA4-6537-C04E-8A9D-2E72F4936B32}"/>
              </a:ext>
            </a:extLst>
          </p:cNvPr>
          <p:cNvSpPr txBox="1"/>
          <p:nvPr/>
        </p:nvSpPr>
        <p:spPr>
          <a:xfrm>
            <a:off x="4860032" y="-5031"/>
            <a:ext cx="4445470"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comes in all its fullness when Jesus returns</a:t>
            </a:r>
          </a:p>
        </p:txBody>
      </p:sp>
      <p:sp>
        <p:nvSpPr>
          <p:cNvPr id="19" name="TextBox 18">
            <a:extLst>
              <a:ext uri="{FF2B5EF4-FFF2-40B4-BE49-F238E27FC236}">
                <a16:creationId xmlns:a16="http://schemas.microsoft.com/office/drawing/2014/main" id="{2FA30F29-A4ED-2740-9022-4D651984051C}"/>
              </a:ext>
            </a:extLst>
          </p:cNvPr>
          <p:cNvSpPr txBox="1"/>
          <p:nvPr/>
        </p:nvSpPr>
        <p:spPr>
          <a:xfrm>
            <a:off x="469282" y="1321231"/>
            <a:ext cx="6840760"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deep sensitivity to the needs and emotions of others</a:t>
            </a:r>
          </a:p>
        </p:txBody>
      </p:sp>
      <p:sp>
        <p:nvSpPr>
          <p:cNvPr id="20" name="TextBox 19">
            <a:extLst>
              <a:ext uri="{FF2B5EF4-FFF2-40B4-BE49-F238E27FC236}">
                <a16:creationId xmlns:a16="http://schemas.microsoft.com/office/drawing/2014/main" id="{E5B3F5A0-88C6-4147-B4E9-8ABCC7AB4962}"/>
              </a:ext>
            </a:extLst>
          </p:cNvPr>
          <p:cNvSpPr txBox="1"/>
          <p:nvPr/>
        </p:nvSpPr>
        <p:spPr>
          <a:xfrm>
            <a:off x="14894" y="1563961"/>
            <a:ext cx="1318483"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Kindness</a:t>
            </a:r>
          </a:p>
        </p:txBody>
      </p:sp>
      <p:sp>
        <p:nvSpPr>
          <p:cNvPr id="21" name="TextBox 20">
            <a:extLst>
              <a:ext uri="{FF2B5EF4-FFF2-40B4-BE49-F238E27FC236}">
                <a16:creationId xmlns:a16="http://schemas.microsoft.com/office/drawing/2014/main" id="{2024E74A-B4CD-BB45-A3A4-5FDDB6BD58FC}"/>
              </a:ext>
            </a:extLst>
          </p:cNvPr>
          <p:cNvSpPr txBox="1"/>
          <p:nvPr/>
        </p:nvSpPr>
        <p:spPr>
          <a:xfrm>
            <a:off x="1034175" y="1584598"/>
            <a:ext cx="6840760"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 a mask of kindness over the true self, but genuine kindness</a:t>
            </a:r>
          </a:p>
        </p:txBody>
      </p:sp>
      <p:sp>
        <p:nvSpPr>
          <p:cNvPr id="24" name="TextBox 23">
            <a:extLst>
              <a:ext uri="{FF2B5EF4-FFF2-40B4-BE49-F238E27FC236}">
                <a16:creationId xmlns:a16="http://schemas.microsoft.com/office/drawing/2014/main" id="{FE410971-995F-3140-8135-BF23F1225856}"/>
              </a:ext>
            </a:extLst>
          </p:cNvPr>
          <p:cNvSpPr txBox="1"/>
          <p:nvPr/>
        </p:nvSpPr>
        <p:spPr>
          <a:xfrm>
            <a:off x="8316" y="1873147"/>
            <a:ext cx="1181045"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Humility</a:t>
            </a:r>
          </a:p>
        </p:txBody>
      </p:sp>
      <p:sp>
        <p:nvSpPr>
          <p:cNvPr id="27" name="TextBox 26">
            <a:extLst>
              <a:ext uri="{FF2B5EF4-FFF2-40B4-BE49-F238E27FC236}">
                <a16:creationId xmlns:a16="http://schemas.microsoft.com/office/drawing/2014/main" id="{6F5E2183-CBE5-D346-B287-6F90F5B3C809}"/>
              </a:ext>
            </a:extLst>
          </p:cNvPr>
          <p:cNvSpPr txBox="1"/>
          <p:nvPr/>
        </p:nvSpPr>
        <p:spPr>
          <a:xfrm>
            <a:off x="1008728" y="1895435"/>
            <a:ext cx="8123851" cy="646331"/>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lowliness of mind – a sober judgment of ourselves – any goodness is Christ in us</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Recognising others in the church are filled with Christ – we are no better</a:t>
            </a:r>
          </a:p>
        </p:txBody>
      </p:sp>
      <p:sp>
        <p:nvSpPr>
          <p:cNvPr id="28" name="TextBox 27">
            <a:extLst>
              <a:ext uri="{FF2B5EF4-FFF2-40B4-BE49-F238E27FC236}">
                <a16:creationId xmlns:a16="http://schemas.microsoft.com/office/drawing/2014/main" id="{FBA3BC1C-238E-924F-BD4D-043B1AC1D495}"/>
              </a:ext>
            </a:extLst>
          </p:cNvPr>
          <p:cNvSpPr txBox="1"/>
          <p:nvPr/>
        </p:nvSpPr>
        <p:spPr>
          <a:xfrm>
            <a:off x="1007862" y="2466106"/>
            <a:ext cx="6840760"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As a church, we don’t  “sell” or “market” ourselves</a:t>
            </a:r>
          </a:p>
        </p:txBody>
      </p:sp>
      <p:sp>
        <p:nvSpPr>
          <p:cNvPr id="29" name="TextBox 28">
            <a:extLst>
              <a:ext uri="{FF2B5EF4-FFF2-40B4-BE49-F238E27FC236}">
                <a16:creationId xmlns:a16="http://schemas.microsoft.com/office/drawing/2014/main" id="{7018AEED-41E6-3F41-BDF7-1B2EED473B1E}"/>
              </a:ext>
            </a:extLst>
          </p:cNvPr>
          <p:cNvSpPr txBox="1"/>
          <p:nvPr/>
        </p:nvSpPr>
        <p:spPr>
          <a:xfrm>
            <a:off x="8315" y="2708606"/>
            <a:ext cx="5220072"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Meekness / Gentleness / being considerate</a:t>
            </a:r>
          </a:p>
        </p:txBody>
      </p:sp>
      <p:sp>
        <p:nvSpPr>
          <p:cNvPr id="30" name="TextBox 29">
            <a:extLst>
              <a:ext uri="{FF2B5EF4-FFF2-40B4-BE49-F238E27FC236}">
                <a16:creationId xmlns:a16="http://schemas.microsoft.com/office/drawing/2014/main" id="{1071DF5C-76DF-9049-88E6-AD5B9E34ADCF}"/>
              </a:ext>
            </a:extLst>
          </p:cNvPr>
          <p:cNvSpPr txBox="1"/>
          <p:nvPr/>
        </p:nvSpPr>
        <p:spPr>
          <a:xfrm>
            <a:off x="4462907" y="2720071"/>
            <a:ext cx="2376264"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Power under control</a:t>
            </a:r>
          </a:p>
        </p:txBody>
      </p:sp>
      <p:sp>
        <p:nvSpPr>
          <p:cNvPr id="22" name="TextBox 21">
            <a:extLst>
              <a:ext uri="{FF2B5EF4-FFF2-40B4-BE49-F238E27FC236}">
                <a16:creationId xmlns:a16="http://schemas.microsoft.com/office/drawing/2014/main" id="{F4E0EB01-FCBE-3A43-BFD5-EBC14873E964}"/>
              </a:ext>
            </a:extLst>
          </p:cNvPr>
          <p:cNvSpPr txBox="1"/>
          <p:nvPr/>
        </p:nvSpPr>
        <p:spPr>
          <a:xfrm>
            <a:off x="21472" y="3030948"/>
            <a:ext cx="3845733"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Patience / bearing with one another</a:t>
            </a:r>
          </a:p>
        </p:txBody>
      </p:sp>
      <p:sp>
        <p:nvSpPr>
          <p:cNvPr id="23" name="TextBox 22">
            <a:extLst>
              <a:ext uri="{FF2B5EF4-FFF2-40B4-BE49-F238E27FC236}">
                <a16:creationId xmlns:a16="http://schemas.microsoft.com/office/drawing/2014/main" id="{6CE1943C-F374-0E4C-A990-F9E42EA5095B}"/>
              </a:ext>
            </a:extLst>
          </p:cNvPr>
          <p:cNvSpPr txBox="1"/>
          <p:nvPr/>
        </p:nvSpPr>
        <p:spPr>
          <a:xfrm>
            <a:off x="3687185" y="3042413"/>
            <a:ext cx="5445394"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With some, Extra Grace is Required</a:t>
            </a:r>
          </a:p>
        </p:txBody>
      </p:sp>
      <p:sp>
        <p:nvSpPr>
          <p:cNvPr id="25" name="TextBox 24">
            <a:extLst>
              <a:ext uri="{FF2B5EF4-FFF2-40B4-BE49-F238E27FC236}">
                <a16:creationId xmlns:a16="http://schemas.microsoft.com/office/drawing/2014/main" id="{E3387722-6943-ED43-AF5D-C1DFBCFFCCB9}"/>
              </a:ext>
            </a:extLst>
          </p:cNvPr>
          <p:cNvSpPr txBox="1"/>
          <p:nvPr/>
        </p:nvSpPr>
        <p:spPr>
          <a:xfrm>
            <a:off x="292721" y="3371333"/>
            <a:ext cx="8866563"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Christ is in all, and so we bear with one another.</a:t>
            </a:r>
          </a:p>
        </p:txBody>
      </p:sp>
      <p:sp>
        <p:nvSpPr>
          <p:cNvPr id="31" name="TextBox 30">
            <a:extLst>
              <a:ext uri="{FF2B5EF4-FFF2-40B4-BE49-F238E27FC236}">
                <a16:creationId xmlns:a16="http://schemas.microsoft.com/office/drawing/2014/main" id="{2CACB701-B6D0-C045-9AB1-87B266F8D93D}"/>
              </a:ext>
            </a:extLst>
          </p:cNvPr>
          <p:cNvSpPr txBox="1"/>
          <p:nvPr/>
        </p:nvSpPr>
        <p:spPr>
          <a:xfrm>
            <a:off x="21472" y="3609848"/>
            <a:ext cx="1613485"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Forgiveness</a:t>
            </a:r>
          </a:p>
        </p:txBody>
      </p:sp>
      <p:sp>
        <p:nvSpPr>
          <p:cNvPr id="32" name="TextBox 31">
            <a:extLst>
              <a:ext uri="{FF2B5EF4-FFF2-40B4-BE49-F238E27FC236}">
                <a16:creationId xmlns:a16="http://schemas.microsoft.com/office/drawing/2014/main" id="{93C615D5-4383-0E46-A758-1052C93522C2}"/>
              </a:ext>
            </a:extLst>
          </p:cNvPr>
          <p:cNvSpPr txBox="1"/>
          <p:nvPr/>
        </p:nvSpPr>
        <p:spPr>
          <a:xfrm>
            <a:off x="1437367" y="3654206"/>
            <a:ext cx="7695212"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As Christ has forgiven us, We MUST forgive.  Christ in us, compels to forgive</a:t>
            </a:r>
          </a:p>
        </p:txBody>
      </p:sp>
      <p:sp>
        <p:nvSpPr>
          <p:cNvPr id="33" name="TextBox 32">
            <a:extLst>
              <a:ext uri="{FF2B5EF4-FFF2-40B4-BE49-F238E27FC236}">
                <a16:creationId xmlns:a16="http://schemas.microsoft.com/office/drawing/2014/main" id="{ABA20EA0-A95B-124F-8737-1DBF36EC7D29}"/>
              </a:ext>
            </a:extLst>
          </p:cNvPr>
          <p:cNvSpPr txBox="1"/>
          <p:nvPr/>
        </p:nvSpPr>
        <p:spPr>
          <a:xfrm>
            <a:off x="-4927" y="4332757"/>
            <a:ext cx="832511"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Love</a:t>
            </a:r>
          </a:p>
        </p:txBody>
      </p:sp>
      <p:sp>
        <p:nvSpPr>
          <p:cNvPr id="34" name="TextBox 33">
            <a:extLst>
              <a:ext uri="{FF2B5EF4-FFF2-40B4-BE49-F238E27FC236}">
                <a16:creationId xmlns:a16="http://schemas.microsoft.com/office/drawing/2014/main" id="{54BA5098-4124-4748-9E66-56DFEE0FDFB3}"/>
              </a:ext>
            </a:extLst>
          </p:cNvPr>
          <p:cNvSpPr txBox="1"/>
          <p:nvPr/>
        </p:nvSpPr>
        <p:spPr>
          <a:xfrm>
            <a:off x="615301" y="4346337"/>
            <a:ext cx="7695212"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These things are an expression of the Love of Christ.  Not forced.  Not pretend.</a:t>
            </a:r>
          </a:p>
        </p:txBody>
      </p:sp>
    </p:spTree>
    <p:extLst>
      <p:ext uri="{BB962C8B-B14F-4D97-AF65-F5344CB8AC3E}">
        <p14:creationId xmlns:p14="http://schemas.microsoft.com/office/powerpoint/2010/main" val="161196816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142139</TotalTime>
  <Words>1500</Words>
  <Application>Microsoft Macintosh PowerPoint</Application>
  <PresentationFormat>On-screen Show (16:10)</PresentationFormat>
  <Paragraphs>108</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2338</cp:revision>
  <cp:lastPrinted>2021-12-04T06:06:11Z</cp:lastPrinted>
  <dcterms:created xsi:type="dcterms:W3CDTF">2016-11-04T06:28:01Z</dcterms:created>
  <dcterms:modified xsi:type="dcterms:W3CDTF">2021-12-04T06:15:38Z</dcterms:modified>
</cp:coreProperties>
</file>